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8"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7" d="100"/>
          <a:sy n="87" d="100"/>
        </p:scale>
        <p:origin x="-60" y="-57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6AB359C-EA91-4A0F-8893-AF1C2BF8F099}"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370974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AB359C-EA91-4A0F-8893-AF1C2BF8F099}"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314042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AB359C-EA91-4A0F-8893-AF1C2BF8F099}"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266872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AB359C-EA91-4A0F-8893-AF1C2BF8F099}"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205160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AB359C-EA91-4A0F-8893-AF1C2BF8F099}"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86829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AB359C-EA91-4A0F-8893-AF1C2BF8F099}"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286900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AB359C-EA91-4A0F-8893-AF1C2BF8F099}" type="datetimeFigureOut">
              <a:rPr lang="en-US" smtClean="0"/>
              <a:pPr/>
              <a:t>6/3/2016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274854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AB359C-EA91-4A0F-8893-AF1C2BF8F099}" type="datetimeFigureOut">
              <a:rPr lang="en-US" smtClean="0"/>
              <a:pPr/>
              <a:t>6/3/2016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3232964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B359C-EA91-4A0F-8893-AF1C2BF8F099}" type="datetimeFigureOut">
              <a:rPr lang="en-US" smtClean="0"/>
              <a:pPr/>
              <a:t>6/3/2016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26110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AB359C-EA91-4A0F-8893-AF1C2BF8F099}"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1916164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AB359C-EA91-4A0F-8893-AF1C2BF8F099}"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87492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B359C-EA91-4A0F-8893-AF1C2BF8F099}" type="datetimeFigureOut">
              <a:rPr lang="en-US" smtClean="0"/>
              <a:pPr/>
              <a:t>6/3/2016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F5C21-147B-4EA2-889F-CC2584032852}" type="slidenum">
              <a:rPr lang="en-US" smtClean="0"/>
              <a:pPr/>
              <a:t>‹#›</a:t>
            </a:fld>
            <a:endParaRPr lang="en-US"/>
          </a:p>
        </p:txBody>
      </p:sp>
    </p:spTree>
    <p:extLst>
      <p:ext uri="{BB962C8B-B14F-4D97-AF65-F5344CB8AC3E}">
        <p14:creationId xmlns:p14="http://schemas.microsoft.com/office/powerpoint/2010/main" xmlns="" val="144717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274"/>
            <a:ext cx="10515600" cy="1026368"/>
          </a:xfrm>
        </p:spPr>
        <p:txBody>
          <a:bodyPr/>
          <a:lstStyle/>
          <a:p>
            <a:pPr algn="ctr"/>
            <a:r>
              <a:rPr lang="en-US" b="1" dirty="0">
                <a:ea typeface="Calibri" panose="020F0502020204030204" pitchFamily="34" charset="0"/>
                <a:cs typeface="Times New Roman" panose="02020603050405020304" pitchFamily="18" charset="0"/>
              </a:rPr>
              <a:t>Survey Plans</a:t>
            </a:r>
            <a:endParaRPr lang="en-US" dirty="0"/>
          </a:p>
        </p:txBody>
      </p:sp>
      <p:sp>
        <p:nvSpPr>
          <p:cNvPr id="3" name="Content Placeholder 2"/>
          <p:cNvSpPr>
            <a:spLocks noGrp="1"/>
          </p:cNvSpPr>
          <p:nvPr>
            <p:ph idx="1"/>
          </p:nvPr>
        </p:nvSpPr>
        <p:spPr>
          <a:xfrm>
            <a:off x="838200" y="1231642"/>
            <a:ext cx="10515600" cy="4945321"/>
          </a:xfrm>
        </p:spPr>
        <p:txBody>
          <a:bodyPr>
            <a:normAutofit lnSpcReduction="10000"/>
          </a:bodyPr>
          <a:lstStyle/>
          <a:p>
            <a:r>
              <a:rPr lang="en-US" dirty="0">
                <a:ea typeface="Calibri" panose="020F0502020204030204" pitchFamily="34" charset="0"/>
                <a:cs typeface="Times New Roman" panose="02020603050405020304" pitchFamily="18" charset="0"/>
              </a:rPr>
              <a:t>Conduct two initial surveys of stakeholders to gain public input on key issues</a:t>
            </a:r>
          </a:p>
          <a:p>
            <a:pPr lvl="1"/>
            <a:r>
              <a:rPr lang="en-US" dirty="0">
                <a:ea typeface="Calibri" panose="020F0502020204030204" pitchFamily="34" charset="0"/>
                <a:cs typeface="Times New Roman" panose="02020603050405020304" pitchFamily="18" charset="0"/>
              </a:rPr>
              <a:t>Property and business owners</a:t>
            </a:r>
          </a:p>
          <a:p>
            <a:pPr lvl="1"/>
            <a:r>
              <a:rPr lang="en-US" dirty="0">
                <a:ea typeface="Calibri" panose="020F0502020204030204" pitchFamily="34" charset="0"/>
                <a:cs typeface="Times New Roman" panose="02020603050405020304" pitchFamily="18" charset="0"/>
              </a:rPr>
              <a:t>Visitors</a:t>
            </a:r>
          </a:p>
          <a:p>
            <a:pPr lvl="1"/>
            <a:r>
              <a:rPr lang="en-US" dirty="0">
                <a:ea typeface="Calibri" panose="020F0502020204030204" pitchFamily="34" charset="0"/>
                <a:cs typeface="Times New Roman" panose="02020603050405020304" pitchFamily="18" charset="0"/>
              </a:rPr>
              <a:t>Later surveys of property and business owners to focus on reactions to plan content</a:t>
            </a:r>
          </a:p>
          <a:p>
            <a:r>
              <a:rPr lang="en-US" dirty="0">
                <a:ea typeface="Calibri" panose="020F0502020204030204" pitchFamily="34" charset="0"/>
                <a:cs typeface="Times New Roman" panose="02020603050405020304" pitchFamily="18" charset="0"/>
              </a:rPr>
              <a:t>Questionnaire for property and business owners to include:</a:t>
            </a:r>
          </a:p>
          <a:p>
            <a:pPr lvl="1"/>
            <a:r>
              <a:rPr lang="en-US" dirty="0">
                <a:ea typeface="Calibri" panose="020F0502020204030204" pitchFamily="34" charset="0"/>
                <a:cs typeface="Times New Roman" panose="02020603050405020304" pitchFamily="18" charset="0"/>
              </a:rPr>
              <a:t>Some demographics and opinions on key issues – allows analysis of differences in opinions between demographic groups</a:t>
            </a:r>
          </a:p>
          <a:p>
            <a:pPr lvl="1"/>
            <a:r>
              <a:rPr lang="en-US" dirty="0">
                <a:ea typeface="Calibri" panose="020F0502020204030204" pitchFamily="34" charset="0"/>
                <a:cs typeface="Times New Roman" panose="02020603050405020304" pitchFamily="18" charset="0"/>
              </a:rPr>
              <a:t>Simplicity equals response</a:t>
            </a:r>
          </a:p>
          <a:p>
            <a:r>
              <a:rPr lang="en-US" dirty="0">
                <a:ea typeface="Calibri" panose="020F0502020204030204" pitchFamily="34" charset="0"/>
                <a:cs typeface="Times New Roman" panose="02020603050405020304" pitchFamily="18" charset="0"/>
              </a:rPr>
              <a:t>Questionnaire for visitors to include:</a:t>
            </a:r>
          </a:p>
          <a:p>
            <a:pPr lvl="1"/>
            <a:r>
              <a:rPr lang="en-US" dirty="0">
                <a:ea typeface="Calibri" panose="020F0502020204030204" pitchFamily="34" charset="0"/>
                <a:cs typeface="Times New Roman" panose="02020603050405020304" pitchFamily="18" charset="0"/>
              </a:rPr>
              <a:t>Demographics (age range, family, length of stay, accommodation type) and most and least attractive Dewey characteristics</a:t>
            </a:r>
            <a:endParaRPr lang="en-US" dirty="0"/>
          </a:p>
        </p:txBody>
      </p:sp>
    </p:spTree>
    <p:extLst>
      <p:ext uri="{BB962C8B-B14F-4D97-AF65-F5344CB8AC3E}">
        <p14:creationId xmlns:p14="http://schemas.microsoft.com/office/powerpoint/2010/main" xmlns="" val="191576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935"/>
            <a:ext cx="10515600" cy="905069"/>
          </a:xfrm>
        </p:spPr>
        <p:txBody>
          <a:bodyPr/>
          <a:lstStyle/>
          <a:p>
            <a:pPr algn="ctr"/>
            <a:r>
              <a:rPr lang="en-US" b="1" dirty="0">
                <a:ea typeface="Calibri" panose="020F0502020204030204" pitchFamily="34" charset="0"/>
                <a:cs typeface="Times New Roman" panose="02020603050405020304" pitchFamily="18" charset="0"/>
              </a:rPr>
              <a:t>Survey Methods</a:t>
            </a:r>
            <a:endParaRPr lang="en-US" b="1" dirty="0"/>
          </a:p>
        </p:txBody>
      </p:sp>
      <p:sp>
        <p:nvSpPr>
          <p:cNvPr id="3" name="Content Placeholder 2"/>
          <p:cNvSpPr>
            <a:spLocks noGrp="1"/>
          </p:cNvSpPr>
          <p:nvPr>
            <p:ph idx="1"/>
          </p:nvPr>
        </p:nvSpPr>
        <p:spPr>
          <a:xfrm>
            <a:off x="838200" y="1129004"/>
            <a:ext cx="10515600" cy="5355772"/>
          </a:xfrm>
        </p:spPr>
        <p:txBody>
          <a:bodyPr>
            <a:normAutofit fontScale="92500" lnSpcReduction="10000"/>
          </a:bodyPr>
          <a:lstStyle/>
          <a:p>
            <a:r>
              <a:rPr lang="en-US" dirty="0">
                <a:ea typeface="Calibri" panose="020F0502020204030204" pitchFamily="34" charset="0"/>
                <a:cs typeface="Times New Roman" panose="02020603050405020304" pitchFamily="18" charset="0"/>
              </a:rPr>
              <a:t>Property and business owners</a:t>
            </a:r>
          </a:p>
          <a:p>
            <a:pPr marL="457200" indent="233363">
              <a:lnSpc>
                <a:spcPct val="107000"/>
              </a:lnSpc>
              <a:spcBef>
                <a:spcPts val="0"/>
              </a:spcBef>
              <a:spcAft>
                <a:spcPts val="0"/>
              </a:spcAft>
              <a:defRPr/>
            </a:pPr>
            <a:r>
              <a:rPr lang="en-US" sz="2400" dirty="0">
                <a:ea typeface="Calibri" panose="020F0502020204030204" pitchFamily="34" charset="0"/>
                <a:cs typeface="Times New Roman" panose="02020603050405020304" pitchFamily="18" charset="0"/>
              </a:rPr>
              <a:t>Mail to all</a:t>
            </a:r>
          </a:p>
          <a:p>
            <a:pPr marL="457200" indent="233363">
              <a:lnSpc>
                <a:spcPct val="107000"/>
              </a:lnSpc>
              <a:spcBef>
                <a:spcPts val="0"/>
              </a:spcBef>
              <a:spcAft>
                <a:spcPts val="0"/>
              </a:spcAft>
              <a:defRPr/>
            </a:pPr>
            <a:r>
              <a:rPr lang="en-US" sz="2400" dirty="0">
                <a:ea typeface="Calibri" panose="020F0502020204030204" pitchFamily="34" charset="0"/>
                <a:cs typeface="Times New Roman" panose="02020603050405020304" pitchFamily="18" charset="0"/>
              </a:rPr>
              <a:t>Email to all on town list</a:t>
            </a:r>
          </a:p>
          <a:p>
            <a:pPr marL="457200" indent="233363">
              <a:lnSpc>
                <a:spcPct val="107000"/>
              </a:lnSpc>
              <a:spcBef>
                <a:spcPts val="0"/>
              </a:spcBef>
              <a:spcAft>
                <a:spcPts val="0"/>
              </a:spcAft>
              <a:defRPr/>
            </a:pPr>
            <a:r>
              <a:rPr lang="en-US" sz="2400" dirty="0">
                <a:ea typeface="Calibri" panose="020F0502020204030204" pitchFamily="34" charset="0"/>
                <a:cs typeface="Times New Roman" panose="02020603050405020304" pitchFamily="18" charset="0"/>
              </a:rPr>
              <a:t>Internet survey link provided to all</a:t>
            </a:r>
          </a:p>
          <a:p>
            <a:pPr marL="457200" indent="233363">
              <a:lnSpc>
                <a:spcPct val="107000"/>
              </a:lnSpc>
              <a:spcBef>
                <a:spcPts val="0"/>
              </a:spcBef>
              <a:spcAft>
                <a:spcPts val="0"/>
              </a:spcAft>
              <a:defRPr/>
            </a:pPr>
            <a:r>
              <a:rPr lang="en-US" sz="2400" dirty="0">
                <a:ea typeface="Calibri" panose="020F0502020204030204" pitchFamily="34" charset="0"/>
                <a:cs typeface="Times New Roman" panose="02020603050405020304" pitchFamily="18" charset="0"/>
              </a:rPr>
              <a:t>Owners can choose to respond by mail or internet survey</a:t>
            </a:r>
          </a:p>
          <a:p>
            <a:pPr marL="457200" indent="233363">
              <a:lnSpc>
                <a:spcPct val="107000"/>
              </a:lnSpc>
              <a:spcBef>
                <a:spcPts val="0"/>
              </a:spcBef>
              <a:spcAft>
                <a:spcPts val="0"/>
              </a:spcAft>
              <a:defRPr/>
            </a:pPr>
            <a:r>
              <a:rPr lang="en-US" sz="2400" dirty="0">
                <a:ea typeface="Calibri" panose="020F0502020204030204" pitchFamily="34" charset="0"/>
                <a:cs typeface="Times New Roman" panose="02020603050405020304" pitchFamily="18" charset="0"/>
              </a:rPr>
              <a:t>Two rounds of mail and email follow-up to encourage response</a:t>
            </a:r>
          </a:p>
          <a:p>
            <a:pPr marL="914400" lvl="1" indent="233363">
              <a:lnSpc>
                <a:spcPct val="107000"/>
              </a:lnSpc>
              <a:spcBef>
                <a:spcPts val="0"/>
              </a:spcBef>
              <a:defRPr/>
            </a:pPr>
            <a:r>
              <a:rPr lang="en-US" sz="2000" dirty="0">
                <a:ea typeface="Calibri" panose="020F0502020204030204" pitchFamily="34" charset="0"/>
                <a:cs typeface="Times New Roman" panose="02020603050405020304" pitchFamily="18" charset="0"/>
              </a:rPr>
              <a:t>Pre-code to categorize respondents if feasible for use in follow-up to improve representativeness</a:t>
            </a:r>
          </a:p>
          <a:p>
            <a:pPr marL="1371600" lvl="2" indent="233363">
              <a:lnSpc>
                <a:spcPct val="107000"/>
              </a:lnSpc>
              <a:spcBef>
                <a:spcPts val="0"/>
              </a:spcBef>
              <a:defRPr/>
            </a:pPr>
            <a:r>
              <a:rPr lang="en-US" sz="1600" dirty="0">
                <a:ea typeface="Calibri" panose="020F0502020204030204" pitchFamily="34" charset="0"/>
                <a:cs typeface="Times New Roman" panose="02020603050405020304" pitchFamily="18" charset="0"/>
              </a:rPr>
              <a:t>Residents/rental/non-rental residential/businesses</a:t>
            </a:r>
          </a:p>
          <a:p>
            <a:pPr marL="1371600" lvl="2" indent="233363">
              <a:lnSpc>
                <a:spcPct val="107000"/>
              </a:lnSpc>
              <a:spcBef>
                <a:spcPts val="0"/>
              </a:spcBef>
              <a:defRPr/>
            </a:pPr>
            <a:r>
              <a:rPr lang="en-US" sz="1600" dirty="0">
                <a:ea typeface="Calibri" panose="020F0502020204030204" pitchFamily="34" charset="0"/>
                <a:cs typeface="Times New Roman" panose="02020603050405020304" pitchFamily="18" charset="0"/>
              </a:rPr>
              <a:t>North/central/south</a:t>
            </a:r>
          </a:p>
          <a:p>
            <a:pPr marL="1371600" lvl="2" indent="233363">
              <a:lnSpc>
                <a:spcPct val="107000"/>
              </a:lnSpc>
              <a:spcBef>
                <a:spcPts val="0"/>
              </a:spcBef>
              <a:defRPr/>
            </a:pPr>
            <a:r>
              <a:rPr lang="en-US" sz="1600" dirty="0">
                <a:ea typeface="Calibri" panose="020F0502020204030204" pitchFamily="34" charset="0"/>
                <a:cs typeface="Times New Roman" panose="02020603050405020304" pitchFamily="18" charset="0"/>
              </a:rPr>
              <a:t>Bay side/ocean side of Rt. 1</a:t>
            </a:r>
            <a:endParaRPr lang="en-US" sz="2400" dirty="0">
              <a:ea typeface="Calibri" panose="020F0502020204030204" pitchFamily="34" charset="0"/>
              <a:cs typeface="Times New Roman" panose="02020603050405020304" pitchFamily="18" charset="0"/>
            </a:endParaRPr>
          </a:p>
          <a:p>
            <a:pPr marL="233363" lvl="1" indent="-233363"/>
            <a:r>
              <a:rPr lang="en-US" sz="2800" dirty="0">
                <a:ea typeface="Calibri" panose="020F0502020204030204" pitchFamily="34" charset="0"/>
                <a:cs typeface="Times New Roman" panose="02020603050405020304" pitchFamily="18" charset="0"/>
              </a:rPr>
              <a:t>Visitors</a:t>
            </a:r>
          </a:p>
          <a:p>
            <a:pPr marL="914400" lvl="3" indent="-457200">
              <a:lnSpc>
                <a:spcPct val="107000"/>
              </a:lnSpc>
              <a:defRPr/>
            </a:pPr>
            <a:r>
              <a:rPr lang="en-US" sz="2400" dirty="0">
                <a:ea typeface="Calibri" panose="020F0502020204030204" pitchFamily="34" charset="0"/>
                <a:cs typeface="Times New Roman" panose="02020603050405020304" pitchFamily="18" charset="0"/>
              </a:rPr>
              <a:t>Hotels and rental agents distribute questionnaires</a:t>
            </a:r>
          </a:p>
          <a:p>
            <a:pPr marL="914400" lvl="3" indent="-457200">
              <a:lnSpc>
                <a:spcPct val="107000"/>
              </a:lnSpc>
              <a:defRPr/>
            </a:pPr>
            <a:r>
              <a:rPr lang="en-US" sz="2400" dirty="0">
                <a:ea typeface="Calibri" panose="020F0502020204030204" pitchFamily="34" charset="0"/>
                <a:cs typeface="Times New Roman" panose="02020603050405020304" pitchFamily="18" charset="0"/>
              </a:rPr>
              <a:t>Respondents can return completed questionnaires to hotel or agent at checkout</a:t>
            </a:r>
          </a:p>
          <a:p>
            <a:pPr marL="914400" lvl="3" indent="-457200">
              <a:lnSpc>
                <a:spcPct val="107000"/>
              </a:lnSpc>
              <a:defRPr/>
            </a:pPr>
            <a:r>
              <a:rPr lang="en-US" sz="2400" dirty="0">
                <a:ea typeface="Calibri" panose="020F0502020204030204" pitchFamily="34" charset="0"/>
                <a:cs typeface="Times New Roman" panose="02020603050405020304" pitchFamily="18" charset="0"/>
              </a:rPr>
              <a:t>Internet survey link provided and encouraged as preferred survey response method</a:t>
            </a:r>
          </a:p>
          <a:p>
            <a:pPr lvl="2"/>
            <a:endParaRPr lang="en-US" dirty="0"/>
          </a:p>
        </p:txBody>
      </p:sp>
    </p:spTree>
    <p:extLst>
      <p:ext uri="{BB962C8B-B14F-4D97-AF65-F5344CB8AC3E}">
        <p14:creationId xmlns:p14="http://schemas.microsoft.com/office/powerpoint/2010/main" xmlns="" val="2507882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944"/>
            <a:ext cx="10515600" cy="1166326"/>
          </a:xfrm>
        </p:spPr>
        <p:txBody>
          <a:bodyPr>
            <a:normAutofit/>
          </a:bodyPr>
          <a:lstStyle/>
          <a:p>
            <a:pPr algn="ctr"/>
            <a:r>
              <a:rPr lang="en-US" b="1" dirty="0"/>
              <a:t>Survey Timeframe</a:t>
            </a:r>
          </a:p>
        </p:txBody>
      </p:sp>
      <p:sp>
        <p:nvSpPr>
          <p:cNvPr id="3" name="Content Placeholder 2"/>
          <p:cNvSpPr>
            <a:spLocks noGrp="1"/>
          </p:cNvSpPr>
          <p:nvPr>
            <p:ph idx="1"/>
          </p:nvPr>
        </p:nvSpPr>
        <p:spPr/>
        <p:txBody>
          <a:bodyPr/>
          <a:lstStyle/>
          <a:p>
            <a:r>
              <a:rPr lang="en-US" dirty="0"/>
              <a:t>Review and agree on content for questionnaires at July 25 meeting</a:t>
            </a:r>
          </a:p>
          <a:p>
            <a:pPr lvl="1"/>
            <a:r>
              <a:rPr lang="en-US" sz="2000" dirty="0"/>
              <a:t>Draft questionnaires to be distributed by June 15 to allow ample time for review and comment</a:t>
            </a:r>
          </a:p>
          <a:p>
            <a:r>
              <a:rPr lang="en-US" dirty="0"/>
              <a:t>Questionnaires distributed about July 1</a:t>
            </a:r>
          </a:p>
          <a:p>
            <a:r>
              <a:rPr lang="en-US" dirty="0"/>
              <a:t>Follow-up with owners July 18</a:t>
            </a:r>
          </a:p>
          <a:p>
            <a:r>
              <a:rPr lang="en-US" dirty="0"/>
              <a:t>Second follow-up August 1</a:t>
            </a:r>
          </a:p>
          <a:p>
            <a:r>
              <a:rPr lang="en-US" dirty="0"/>
              <a:t>End data collection for both surveys August 15</a:t>
            </a:r>
          </a:p>
          <a:p>
            <a:r>
              <a:rPr lang="en-US" b="1" dirty="0"/>
              <a:t>Time frame needs discussion re: feasibility and timeliness of data</a:t>
            </a:r>
            <a:endParaRPr lang="en-US" dirty="0"/>
          </a:p>
          <a:p>
            <a:pPr lvl="1"/>
            <a:endParaRPr lang="en-US" dirty="0"/>
          </a:p>
        </p:txBody>
      </p:sp>
    </p:spTree>
    <p:extLst>
      <p:ext uri="{BB962C8B-B14F-4D97-AF65-F5344CB8AC3E}">
        <p14:creationId xmlns:p14="http://schemas.microsoft.com/office/powerpoint/2010/main" xmlns="" val="4126071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b="1" dirty="0">
                <a:latin typeface="+mn-lt"/>
              </a:rPr>
              <a:t>Visitors Survey Content</a:t>
            </a:r>
          </a:p>
        </p:txBody>
      </p:sp>
      <p:sp>
        <p:nvSpPr>
          <p:cNvPr id="18435" name="Content Placeholder 2"/>
          <p:cNvSpPr>
            <a:spLocks noGrp="1"/>
          </p:cNvSpPr>
          <p:nvPr>
            <p:ph idx="1"/>
          </p:nvPr>
        </p:nvSpPr>
        <p:spPr>
          <a:xfrm>
            <a:off x="838200" y="1690688"/>
            <a:ext cx="10685463" cy="4803418"/>
          </a:xfrm>
        </p:spPr>
        <p:txBody>
          <a:bodyPr>
            <a:normAutofit fontScale="92500" lnSpcReduction="10000"/>
          </a:bodyPr>
          <a:lstStyle/>
          <a:p>
            <a:pPr marL="0" indent="0">
              <a:buFont typeface="Arial" panose="020B0604020202020204" pitchFamily="34" charset="0"/>
              <a:buNone/>
            </a:pPr>
            <a:r>
              <a:rPr lang="en-US" altLang="en-US" sz="2400" dirty="0"/>
              <a:t>How long was (is?) your stay in Dewey Beach?</a:t>
            </a:r>
          </a:p>
          <a:p>
            <a:pPr marL="457200" lvl="1" indent="0">
              <a:buFont typeface="Arial" panose="020B0604020202020204" pitchFamily="34" charset="0"/>
              <a:buNone/>
            </a:pPr>
            <a:r>
              <a:rPr lang="en-US" altLang="en-US" sz="2000" dirty="0"/>
              <a:t>Weekend</a:t>
            </a:r>
          </a:p>
          <a:p>
            <a:pPr marL="457200" lvl="1" indent="0">
              <a:buFont typeface="Arial" panose="020B0604020202020204" pitchFamily="34" charset="0"/>
              <a:buNone/>
            </a:pPr>
            <a:r>
              <a:rPr lang="en-US" altLang="en-US" sz="2000" dirty="0"/>
              <a:t>One week</a:t>
            </a:r>
          </a:p>
          <a:p>
            <a:pPr marL="457200" lvl="1" indent="0">
              <a:buFont typeface="Arial" panose="020B0604020202020204" pitchFamily="34" charset="0"/>
              <a:buNone/>
            </a:pPr>
            <a:r>
              <a:rPr lang="en-US" altLang="en-US" sz="2000" dirty="0"/>
              <a:t>Two weeks</a:t>
            </a:r>
          </a:p>
          <a:p>
            <a:pPr marL="457200" lvl="1" indent="0">
              <a:buFont typeface="Arial" panose="020B0604020202020204" pitchFamily="34" charset="0"/>
              <a:buNone/>
            </a:pPr>
            <a:r>
              <a:rPr lang="en-US" altLang="en-US" sz="2000" dirty="0"/>
              <a:t>More than two weeks</a:t>
            </a:r>
          </a:p>
          <a:p>
            <a:pPr marL="0" indent="0">
              <a:buFont typeface="Arial" panose="020B0604020202020204" pitchFamily="34" charset="0"/>
              <a:buNone/>
            </a:pPr>
            <a:r>
              <a:rPr lang="en-US" altLang="en-US" sz="2400" dirty="0"/>
              <a:t>Did you stay in a</a:t>
            </a:r>
          </a:p>
          <a:p>
            <a:pPr marL="457200" lvl="1" indent="0">
              <a:buFont typeface="Arial" panose="020B0604020202020204" pitchFamily="34" charset="0"/>
              <a:buNone/>
            </a:pPr>
            <a:r>
              <a:rPr lang="en-US" altLang="en-US" sz="2000" dirty="0"/>
              <a:t>Hotel or motel?</a:t>
            </a:r>
          </a:p>
          <a:p>
            <a:pPr marL="457200" lvl="1" indent="0">
              <a:buFont typeface="Arial" panose="020B0604020202020204" pitchFamily="34" charset="0"/>
              <a:buNone/>
            </a:pPr>
            <a:r>
              <a:rPr lang="en-US" altLang="en-US" sz="2000" dirty="0"/>
              <a:t>Condominium?</a:t>
            </a:r>
          </a:p>
          <a:p>
            <a:pPr marL="457200" lvl="1" indent="0">
              <a:buFont typeface="Arial" panose="020B0604020202020204" pitchFamily="34" charset="0"/>
              <a:buNone/>
            </a:pPr>
            <a:r>
              <a:rPr lang="en-US" altLang="en-US" sz="2000" dirty="0"/>
              <a:t>House?</a:t>
            </a:r>
          </a:p>
          <a:p>
            <a:pPr marL="0" indent="0">
              <a:buFont typeface="Arial" panose="020B0604020202020204" pitchFamily="34" charset="0"/>
              <a:buNone/>
            </a:pPr>
            <a:r>
              <a:rPr lang="en-US" altLang="en-US" sz="2400" dirty="0"/>
              <a:t>How many people stayed with you in the same accommodations?</a:t>
            </a:r>
          </a:p>
          <a:p>
            <a:pPr marL="457200" lvl="1" indent="0">
              <a:buFont typeface="Arial" panose="020B0604020202020204" pitchFamily="34" charset="0"/>
              <a:buNone/>
            </a:pPr>
            <a:r>
              <a:rPr lang="en-US" altLang="en-US" sz="2000" dirty="0"/>
              <a:t>None</a:t>
            </a:r>
          </a:p>
          <a:p>
            <a:pPr marL="457200" lvl="1" indent="0">
              <a:buFont typeface="Arial" panose="020B0604020202020204" pitchFamily="34" charset="0"/>
              <a:buNone/>
            </a:pPr>
            <a:r>
              <a:rPr lang="en-US" altLang="en-US" sz="2000" dirty="0"/>
              <a:t>One</a:t>
            </a:r>
          </a:p>
          <a:p>
            <a:pPr marL="457200" lvl="1" indent="0">
              <a:buFont typeface="Arial" panose="020B0604020202020204" pitchFamily="34" charset="0"/>
              <a:buNone/>
            </a:pPr>
            <a:r>
              <a:rPr lang="en-US" altLang="en-US" sz="2000" dirty="0"/>
              <a:t>Two or three</a:t>
            </a:r>
          </a:p>
          <a:p>
            <a:pPr marL="457200" lvl="1" indent="0">
              <a:buFont typeface="Arial" panose="020B0604020202020204" pitchFamily="34" charset="0"/>
              <a:buNone/>
            </a:pPr>
            <a:r>
              <a:rPr lang="en-US" altLang="en-US" sz="2000" dirty="0"/>
              <a:t>Four to six</a:t>
            </a:r>
          </a:p>
          <a:p>
            <a:pPr marL="457200" lvl="1" indent="0">
              <a:buFont typeface="Arial" panose="020B0604020202020204" pitchFamily="34" charset="0"/>
              <a:buNone/>
            </a:pPr>
            <a:r>
              <a:rPr lang="en-US" altLang="en-US" sz="2000" dirty="0"/>
              <a:t>Seven or more</a:t>
            </a:r>
          </a:p>
          <a:p>
            <a:pPr marL="457200" lvl="1" indent="0">
              <a:buFont typeface="Arial" panose="020B0604020202020204" pitchFamily="34" charset="0"/>
              <a:buNone/>
            </a:pPr>
            <a:endParaRPr lang="en-US" altLang="en-US" sz="2000" dirty="0"/>
          </a:p>
          <a:p>
            <a:pPr marL="0" indent="0">
              <a:buFont typeface="Arial" panose="020B0604020202020204" pitchFamily="34" charset="0"/>
              <a:buNone/>
            </a:pPr>
            <a:endParaRPr lang="en-US" altLang="en-US" dirty="0"/>
          </a:p>
        </p:txBody>
      </p:sp>
    </p:spTree>
    <p:extLst>
      <p:ext uri="{BB962C8B-B14F-4D97-AF65-F5344CB8AC3E}">
        <p14:creationId xmlns:p14="http://schemas.microsoft.com/office/powerpoint/2010/main" xmlns="" val="4018811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838200" y="251928"/>
            <a:ext cx="10515600" cy="793102"/>
          </a:xfrm>
        </p:spPr>
        <p:txBody>
          <a:bodyPr>
            <a:normAutofit/>
          </a:bodyPr>
          <a:lstStyle/>
          <a:p>
            <a:pPr algn="ctr"/>
            <a:r>
              <a:rPr lang="en-US" altLang="en-US" b="1" dirty="0">
                <a:solidFill>
                  <a:srgbClr val="000000"/>
                </a:solidFill>
                <a:latin typeface="Calibri" panose="020F0502020204030204" pitchFamily="34" charset="0"/>
              </a:rPr>
              <a:t>Visitors Survey (cont.)</a:t>
            </a:r>
            <a:endParaRPr lang="en-US" altLang="en-US" sz="6000" dirty="0"/>
          </a:p>
        </p:txBody>
      </p:sp>
      <p:sp>
        <p:nvSpPr>
          <p:cNvPr id="19459" name="Content Placeholder 2"/>
          <p:cNvSpPr>
            <a:spLocks noGrp="1"/>
          </p:cNvSpPr>
          <p:nvPr>
            <p:ph idx="1"/>
          </p:nvPr>
        </p:nvSpPr>
        <p:spPr>
          <a:xfrm>
            <a:off x="615950" y="1381125"/>
            <a:ext cx="11056938" cy="5272088"/>
          </a:xfrm>
        </p:spPr>
        <p:txBody>
          <a:bodyPr/>
          <a:lstStyle/>
          <a:p>
            <a:pPr marL="0" indent="0">
              <a:buFont typeface="Arial" panose="020B0604020202020204" pitchFamily="34" charset="0"/>
              <a:buNone/>
            </a:pPr>
            <a:r>
              <a:rPr lang="en-US" altLang="en-US" sz="2400" dirty="0"/>
              <a:t>How many children were in your party (teenagers or younger)</a:t>
            </a:r>
          </a:p>
          <a:p>
            <a:pPr marL="457200" lvl="1" indent="0">
              <a:buFont typeface="Arial" panose="020B0604020202020204" pitchFamily="34" charset="0"/>
              <a:buNone/>
            </a:pPr>
            <a:r>
              <a:rPr lang="en-US" altLang="en-US" sz="2000" dirty="0"/>
              <a:t>None</a:t>
            </a:r>
          </a:p>
          <a:p>
            <a:pPr marL="457200" lvl="1" indent="0">
              <a:buFont typeface="Arial" panose="020B0604020202020204" pitchFamily="34" charset="0"/>
              <a:buNone/>
            </a:pPr>
            <a:r>
              <a:rPr lang="en-US" altLang="en-US" sz="2000" dirty="0"/>
              <a:t>One or two</a:t>
            </a:r>
          </a:p>
          <a:p>
            <a:pPr marL="457200" lvl="1" indent="0">
              <a:buFont typeface="Arial" panose="020B0604020202020204" pitchFamily="34" charset="0"/>
              <a:buNone/>
            </a:pPr>
            <a:r>
              <a:rPr lang="en-US" altLang="en-US" sz="2000" dirty="0"/>
              <a:t>More than two</a:t>
            </a:r>
          </a:p>
          <a:p>
            <a:pPr marL="0" indent="0">
              <a:buFont typeface="Arial" panose="020B0604020202020204" pitchFamily="34" charset="0"/>
              <a:buNone/>
            </a:pPr>
            <a:r>
              <a:rPr lang="en-US" altLang="en-US" sz="2400" dirty="0"/>
              <a:t>What is it about Dewey Beach that you find most attractive and makes you want to return for another visit? (Select up to 3)</a:t>
            </a:r>
          </a:p>
          <a:p>
            <a:pPr marL="457200" lvl="1" indent="0">
              <a:buFont typeface="Arial" panose="020B0604020202020204" pitchFamily="34" charset="0"/>
              <a:buNone/>
            </a:pPr>
            <a:r>
              <a:rPr lang="en-US" altLang="en-US" sz="2000" dirty="0"/>
              <a:t>Clean and safe beach</a:t>
            </a:r>
          </a:p>
          <a:p>
            <a:pPr marL="457200" lvl="1" indent="0">
              <a:buFont typeface="Arial" panose="020B0604020202020204" pitchFamily="34" charset="0"/>
              <a:buNone/>
            </a:pPr>
            <a:r>
              <a:rPr lang="en-US" altLang="en-US" sz="2000" dirty="0"/>
              <a:t>Quality and number of rental accommodations</a:t>
            </a:r>
          </a:p>
          <a:p>
            <a:pPr marL="457200" lvl="1" indent="0">
              <a:buFont typeface="Arial" panose="020B0604020202020204" pitchFamily="34" charset="0"/>
              <a:buNone/>
            </a:pPr>
            <a:r>
              <a:rPr lang="en-US" altLang="en-US" sz="2000" dirty="0"/>
              <a:t>Quality and number of restaurants</a:t>
            </a:r>
          </a:p>
          <a:p>
            <a:pPr marL="457200" lvl="1" indent="0">
              <a:buFont typeface="Arial" panose="020B0604020202020204" pitchFamily="34" charset="0"/>
              <a:buNone/>
            </a:pPr>
            <a:r>
              <a:rPr lang="en-US" altLang="en-US" sz="2000" dirty="0"/>
              <a:t>Party atmosphere</a:t>
            </a:r>
          </a:p>
          <a:p>
            <a:pPr marL="457200" lvl="1" indent="0">
              <a:buFont typeface="Arial" panose="020B0604020202020204" pitchFamily="34" charset="0"/>
              <a:buNone/>
            </a:pPr>
            <a:r>
              <a:rPr lang="en-US" altLang="en-US" sz="2000" dirty="0"/>
              <a:t>Family friendly activities</a:t>
            </a:r>
          </a:p>
          <a:p>
            <a:pPr marL="457200" lvl="1" indent="0">
              <a:buFont typeface="Arial" panose="020B0604020202020204" pitchFamily="34" charset="0"/>
              <a:buNone/>
            </a:pPr>
            <a:r>
              <a:rPr lang="en-US" altLang="en-US" sz="2000" dirty="0"/>
              <a:t>Bayside activities</a:t>
            </a:r>
          </a:p>
          <a:p>
            <a:pPr marL="457200" lvl="1" indent="0">
              <a:buFont typeface="Arial" panose="020B0604020202020204" pitchFamily="34" charset="0"/>
              <a:buNone/>
            </a:pPr>
            <a:r>
              <a:rPr lang="en-US" altLang="en-US" sz="2000" dirty="0"/>
              <a:t>Outdoor bars and restaurants</a:t>
            </a:r>
          </a:p>
          <a:p>
            <a:pPr marL="457200" lvl="1" indent="0">
              <a:buFont typeface="Arial" panose="020B0604020202020204" pitchFamily="34" charset="0"/>
              <a:buNone/>
            </a:pPr>
            <a:r>
              <a:rPr lang="en-US" altLang="en-US" sz="2000" dirty="0"/>
              <a:t>Safe and comfortable atmosphere</a:t>
            </a:r>
          </a:p>
          <a:p>
            <a:pPr marL="457200" lvl="1" indent="0">
              <a:buFont typeface="Arial" panose="020B0604020202020204" pitchFamily="34" charset="0"/>
              <a:buNone/>
            </a:pPr>
            <a:r>
              <a:rPr lang="en-US" altLang="en-US" sz="2000" dirty="0"/>
              <a:t>Other (specify) _____________________</a:t>
            </a:r>
          </a:p>
          <a:p>
            <a:pPr marL="0" indent="0">
              <a:buFont typeface="Arial" panose="020B0604020202020204" pitchFamily="34" charset="0"/>
              <a:buNone/>
            </a:pPr>
            <a:endParaRPr lang="en-US" altLang="en-US" dirty="0"/>
          </a:p>
        </p:txBody>
      </p:sp>
    </p:spTree>
    <p:extLst>
      <p:ext uri="{BB962C8B-B14F-4D97-AF65-F5344CB8AC3E}">
        <p14:creationId xmlns:p14="http://schemas.microsoft.com/office/powerpoint/2010/main" xmlns="" val="4269551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38200" y="195943"/>
            <a:ext cx="10515600" cy="802433"/>
          </a:xfrm>
        </p:spPr>
        <p:txBody>
          <a:bodyPr>
            <a:normAutofit/>
          </a:bodyPr>
          <a:lstStyle/>
          <a:p>
            <a:pPr algn="ctr"/>
            <a:r>
              <a:rPr lang="en-US" altLang="en-US" b="1" dirty="0">
                <a:solidFill>
                  <a:srgbClr val="000000"/>
                </a:solidFill>
                <a:latin typeface="Calibri" panose="020F0502020204030204" pitchFamily="34" charset="0"/>
              </a:rPr>
              <a:t>Visitors Survey (cont.)</a:t>
            </a:r>
            <a:endParaRPr lang="en-US" altLang="en-US" sz="6000" dirty="0"/>
          </a:p>
        </p:txBody>
      </p:sp>
      <p:sp>
        <p:nvSpPr>
          <p:cNvPr id="20483" name="Content Placeholder 2"/>
          <p:cNvSpPr>
            <a:spLocks noGrp="1"/>
          </p:cNvSpPr>
          <p:nvPr>
            <p:ph idx="1"/>
          </p:nvPr>
        </p:nvSpPr>
        <p:spPr>
          <a:xfrm>
            <a:off x="709613" y="1380931"/>
            <a:ext cx="10644187" cy="5327779"/>
          </a:xfrm>
        </p:spPr>
        <p:txBody>
          <a:bodyPr/>
          <a:lstStyle/>
          <a:p>
            <a:pPr marL="0" indent="0">
              <a:buFont typeface="Arial" panose="020B0604020202020204" pitchFamily="34" charset="0"/>
              <a:buNone/>
            </a:pPr>
            <a:r>
              <a:rPr lang="en-US" altLang="en-US" sz="2400" dirty="0"/>
              <a:t>What about Dewey Beach do you find least attractive and needs improvement? (Select up to 3)</a:t>
            </a:r>
          </a:p>
          <a:p>
            <a:pPr marL="457200" lvl="1" indent="0">
              <a:buFont typeface="Arial" panose="020B0604020202020204" pitchFamily="34" charset="0"/>
              <a:buNone/>
            </a:pPr>
            <a:r>
              <a:rPr lang="en-US" altLang="en-US" sz="2000" dirty="0"/>
              <a:t>Clean and safe beach</a:t>
            </a:r>
          </a:p>
          <a:p>
            <a:pPr marL="457200" lvl="1" indent="0">
              <a:buFont typeface="Arial" panose="020B0604020202020204" pitchFamily="34" charset="0"/>
              <a:buNone/>
            </a:pPr>
            <a:r>
              <a:rPr lang="en-US" altLang="en-US" sz="2000" dirty="0"/>
              <a:t>Quality and number of rental accommodations</a:t>
            </a:r>
          </a:p>
          <a:p>
            <a:pPr marL="457200" lvl="1" indent="0">
              <a:buFont typeface="Arial" panose="020B0604020202020204" pitchFamily="34" charset="0"/>
              <a:buNone/>
            </a:pPr>
            <a:r>
              <a:rPr lang="en-US" altLang="en-US" sz="2000" dirty="0"/>
              <a:t>Quality and number of restaurants</a:t>
            </a:r>
          </a:p>
          <a:p>
            <a:pPr marL="457200" lvl="1" indent="0">
              <a:buFont typeface="Arial" panose="020B0604020202020204" pitchFamily="34" charset="0"/>
              <a:buNone/>
            </a:pPr>
            <a:r>
              <a:rPr lang="en-US" altLang="en-US" sz="2000" dirty="0"/>
              <a:t>Party atmosphere</a:t>
            </a:r>
          </a:p>
          <a:p>
            <a:pPr marL="457200" lvl="1" indent="0">
              <a:buFont typeface="Arial" panose="020B0604020202020204" pitchFamily="34" charset="0"/>
              <a:buNone/>
            </a:pPr>
            <a:r>
              <a:rPr lang="en-US" altLang="en-US" sz="2000" dirty="0"/>
              <a:t>Family friendly activities</a:t>
            </a:r>
          </a:p>
          <a:p>
            <a:pPr marL="457200" lvl="1" indent="0">
              <a:buFont typeface="Arial" panose="020B0604020202020204" pitchFamily="34" charset="0"/>
              <a:buNone/>
            </a:pPr>
            <a:r>
              <a:rPr lang="en-US" altLang="en-US" sz="2000" dirty="0"/>
              <a:t>Bayside activities</a:t>
            </a:r>
          </a:p>
          <a:p>
            <a:pPr marL="457200" lvl="1" indent="0">
              <a:buFont typeface="Arial" panose="020B0604020202020204" pitchFamily="34" charset="0"/>
              <a:buNone/>
            </a:pPr>
            <a:r>
              <a:rPr lang="en-US" altLang="en-US" sz="2000" dirty="0"/>
              <a:t>Outdoor bars and restaurants</a:t>
            </a:r>
          </a:p>
          <a:p>
            <a:pPr marL="457200" lvl="1" indent="0">
              <a:buFont typeface="Arial" panose="020B0604020202020204" pitchFamily="34" charset="0"/>
              <a:buNone/>
            </a:pPr>
            <a:r>
              <a:rPr lang="en-US" altLang="en-US" sz="2000" dirty="0"/>
              <a:t>Safe and comfortable atmosphere</a:t>
            </a:r>
          </a:p>
          <a:p>
            <a:pPr marL="457200" lvl="1" indent="0">
              <a:buFont typeface="Arial" panose="020B0604020202020204" pitchFamily="34" charset="0"/>
              <a:buNone/>
            </a:pPr>
            <a:r>
              <a:rPr lang="en-US" altLang="en-US" sz="2000" dirty="0"/>
              <a:t>Other (specify) _____________________</a:t>
            </a:r>
          </a:p>
          <a:p>
            <a:pPr marL="0" indent="0">
              <a:buFont typeface="Arial" panose="020B0604020202020204" pitchFamily="34" charset="0"/>
              <a:buNone/>
            </a:pPr>
            <a:r>
              <a:rPr lang="en-US" altLang="en-US" sz="2400" dirty="0"/>
              <a:t>Do you plan to return to Dewey Beach for another stay?</a:t>
            </a:r>
          </a:p>
          <a:p>
            <a:pPr marL="457200" lvl="1" indent="0">
              <a:buFont typeface="Arial" panose="020B0604020202020204" pitchFamily="34" charset="0"/>
              <a:buNone/>
            </a:pPr>
            <a:r>
              <a:rPr lang="en-US" altLang="en-US" sz="2000" dirty="0"/>
              <a:t>Yes</a:t>
            </a:r>
          </a:p>
          <a:p>
            <a:pPr marL="457200" lvl="1" indent="0">
              <a:buFont typeface="Arial" panose="020B0604020202020204" pitchFamily="34" charset="0"/>
              <a:buNone/>
            </a:pPr>
            <a:r>
              <a:rPr lang="en-US" altLang="en-US" sz="2000" dirty="0"/>
              <a:t>No</a:t>
            </a:r>
          </a:p>
          <a:p>
            <a:pPr marL="457200" lvl="1" indent="0">
              <a:buFont typeface="Arial" panose="020B0604020202020204" pitchFamily="34" charset="0"/>
              <a:buNone/>
            </a:pPr>
            <a:r>
              <a:rPr lang="en-US" altLang="en-US" sz="2000" dirty="0"/>
              <a:t>Not sure</a:t>
            </a:r>
          </a:p>
          <a:p>
            <a:pPr marL="0" indent="0">
              <a:buFont typeface="Arial" panose="020B0604020202020204" pitchFamily="34" charset="0"/>
              <a:buNone/>
            </a:pPr>
            <a:endParaRPr lang="en-US" altLang="en-US" dirty="0"/>
          </a:p>
        </p:txBody>
      </p:sp>
    </p:spTree>
    <p:extLst>
      <p:ext uri="{BB962C8B-B14F-4D97-AF65-F5344CB8AC3E}">
        <p14:creationId xmlns:p14="http://schemas.microsoft.com/office/powerpoint/2010/main" xmlns="" val="28195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936"/>
            <a:ext cx="10515600" cy="1129004"/>
          </a:xfrm>
        </p:spPr>
        <p:txBody>
          <a:bodyPr>
            <a:normAutofit/>
          </a:bodyPr>
          <a:lstStyle/>
          <a:p>
            <a:pPr algn="ctr"/>
            <a:r>
              <a:rPr lang="en-US" altLang="en-US" b="1" dirty="0">
                <a:solidFill>
                  <a:srgbClr val="000000"/>
                </a:solidFill>
                <a:latin typeface="Calibri" panose="020F0502020204030204" pitchFamily="34" charset="0"/>
              </a:rPr>
              <a:t>Visitors Survey (cont.)</a:t>
            </a:r>
            <a:endParaRPr lang="en-US" dirty="0"/>
          </a:p>
        </p:txBody>
      </p:sp>
      <p:sp>
        <p:nvSpPr>
          <p:cNvPr id="3" name="Content Placeholder 2"/>
          <p:cNvSpPr>
            <a:spLocks noGrp="1"/>
          </p:cNvSpPr>
          <p:nvPr>
            <p:ph idx="1"/>
          </p:nvPr>
        </p:nvSpPr>
        <p:spPr/>
        <p:txBody>
          <a:bodyPr/>
          <a:lstStyle/>
          <a:p>
            <a:pPr marL="0" indent="0">
              <a:buNone/>
            </a:pPr>
            <a:r>
              <a:rPr lang="en-US" dirty="0"/>
              <a:t>What is your age?</a:t>
            </a:r>
          </a:p>
          <a:p>
            <a:pPr marL="457200" lvl="1" indent="0">
              <a:buNone/>
            </a:pPr>
            <a:r>
              <a:rPr lang="en-US" dirty="0"/>
              <a:t>18 to 25</a:t>
            </a:r>
          </a:p>
          <a:p>
            <a:pPr marL="457200" lvl="1" indent="0">
              <a:buNone/>
            </a:pPr>
            <a:r>
              <a:rPr lang="en-US" dirty="0"/>
              <a:t>26 to 30</a:t>
            </a:r>
          </a:p>
          <a:p>
            <a:pPr marL="457200" lvl="1" indent="0">
              <a:buNone/>
            </a:pPr>
            <a:r>
              <a:rPr lang="en-US" dirty="0"/>
              <a:t>30 to 40</a:t>
            </a:r>
          </a:p>
          <a:p>
            <a:pPr marL="457200" lvl="1" indent="0">
              <a:buNone/>
            </a:pPr>
            <a:r>
              <a:rPr lang="en-US" dirty="0"/>
              <a:t>40 to 50</a:t>
            </a:r>
          </a:p>
          <a:p>
            <a:pPr marL="457200" lvl="1" indent="0">
              <a:buNone/>
            </a:pPr>
            <a:r>
              <a:rPr lang="en-US" dirty="0"/>
              <a:t>51 or greater</a:t>
            </a:r>
          </a:p>
          <a:p>
            <a:pPr marL="0" indent="0">
              <a:buNone/>
            </a:pPr>
            <a:r>
              <a:rPr lang="en-US" dirty="0"/>
              <a:t>If you have additional comments about Dewey Beach , please </a:t>
            </a:r>
            <a:r>
              <a:rPr lang="en-US" dirty="0" err="1"/>
              <a:t>specifiy</a:t>
            </a:r>
            <a:r>
              <a:rPr lang="en-US" dirty="0"/>
              <a:t> in the space provide below</a:t>
            </a:r>
          </a:p>
          <a:p>
            <a:pPr marL="0" indent="0">
              <a:buNone/>
            </a:pPr>
            <a:r>
              <a:rPr lang="en-US" dirty="0"/>
              <a:t>__________________</a:t>
            </a:r>
          </a:p>
          <a:p>
            <a:pPr marL="0" indent="0">
              <a:buNone/>
            </a:pPr>
            <a:endParaRPr lang="en-US" dirty="0"/>
          </a:p>
        </p:txBody>
      </p:sp>
    </p:spTree>
    <p:extLst>
      <p:ext uri="{BB962C8B-B14F-4D97-AF65-F5344CB8AC3E}">
        <p14:creationId xmlns:p14="http://schemas.microsoft.com/office/powerpoint/2010/main" xmlns="" val="1701348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507</Words>
  <Application>Microsoft Office PowerPoint</Application>
  <PresentationFormat>Custom</PresentationFormat>
  <Paragraphs>88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Survey Plans</vt:lpstr>
      <vt:lpstr>Survey Methods</vt:lpstr>
      <vt:lpstr>Survey Timeframe</vt:lpstr>
      <vt:lpstr>Visitors Survey Content</vt:lpstr>
      <vt:lpstr>Visitors Survey (cont.)</vt:lpstr>
      <vt:lpstr>Visitors Survey (cont.)</vt:lpstr>
      <vt:lpstr>Visitors Survey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Plans Conduct two initial surveys of stakeholders to gain public input on key issues  Property and business owners  Visitors  Later surveys of property and business owners to focus on reactions to plan  content QuestionnaSurvey property and business owners by mail and email  Categorize respondents (pre-code where possible) Residents/rental/non-rental residential/businesses North/central/south Bay side/ocean side of Rt. 1 Follow-up nonrespondents by category to improve representativeness Hotels and rental agents distribute to visitors  Survey over two week period Internet link provided for both surveys  Survey Monkey or similar service</dc:title>
  <dc:creator>Gary Persinger</dc:creator>
  <cp:lastModifiedBy>ahudson</cp:lastModifiedBy>
  <cp:revision>13</cp:revision>
  <dcterms:created xsi:type="dcterms:W3CDTF">2016-06-03T11:36:02Z</dcterms:created>
  <dcterms:modified xsi:type="dcterms:W3CDTF">2016-06-03T17:17:30Z</dcterms:modified>
</cp:coreProperties>
</file>