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3" r:id="rId4"/>
    <p:sldId id="257" r:id="rId5"/>
    <p:sldId id="258" r:id="rId6"/>
    <p:sldId id="259" r:id="rId7"/>
    <p:sldId id="260" r:id="rId8"/>
    <p:sldId id="261" r:id="rId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3EA44EA0-A7C0-4474-8285-E7BEAD8C3EEF}" type="datetimeFigureOut">
              <a:rPr lang="en-US" smtClean="0"/>
              <a:pPr/>
              <a:t>3/24/2016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23EED50-A335-4C17-AF1F-4952B542040A}" type="slidenum">
              <a:rPr lang="en-US" smtClean="0"/>
              <a:pPr/>
              <a:t>‹#›</a:t>
            </a:fld>
            <a:endParaRPr lang="en-US"/>
          </a:p>
        </p:txBody>
      </p:sp>
    </p:spTree>
    <p:extLst>
      <p:ext uri="{BB962C8B-B14F-4D97-AF65-F5344CB8AC3E}">
        <p14:creationId xmlns:p14="http://schemas.microsoft.com/office/powerpoint/2010/main" xmlns="" val="118634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C56F3-AAD6-4562-B6C9-88E58624B92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129428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6F3-AAD6-4562-B6C9-88E58624B92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201123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6F3-AAD6-4562-B6C9-88E58624B92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119148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6F3-AAD6-4562-B6C9-88E58624B92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43658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C56F3-AAD6-4562-B6C9-88E58624B92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2410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C56F3-AAD6-4562-B6C9-88E58624B92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304551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C56F3-AAD6-4562-B6C9-88E58624B92C}" type="datetimeFigureOut">
              <a:rPr lang="en-US" smtClean="0"/>
              <a:pPr/>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41394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C56F3-AAD6-4562-B6C9-88E58624B92C}" type="datetimeFigureOut">
              <a:rPr lang="en-US" smtClean="0"/>
              <a:pPr/>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359034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C56F3-AAD6-4562-B6C9-88E58624B92C}" type="datetimeFigureOut">
              <a:rPr lang="en-US" smtClean="0"/>
              <a:pPr/>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315659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56F3-AAD6-4562-B6C9-88E58624B92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306697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56F3-AAD6-4562-B6C9-88E58624B92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111740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C56F3-AAD6-4562-B6C9-88E58624B92C}" type="datetimeFigureOut">
              <a:rPr lang="en-US" smtClean="0"/>
              <a:pPr/>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631C9-D1B8-4009-BBC1-E771F1EF234A}" type="slidenum">
              <a:rPr lang="en-US" smtClean="0"/>
              <a:pPr/>
              <a:t>‹#›</a:t>
            </a:fld>
            <a:endParaRPr lang="en-US"/>
          </a:p>
        </p:txBody>
      </p:sp>
    </p:spTree>
    <p:extLst>
      <p:ext uri="{BB962C8B-B14F-4D97-AF65-F5344CB8AC3E}">
        <p14:creationId xmlns:p14="http://schemas.microsoft.com/office/powerpoint/2010/main" xmlns="" val="3762301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Town of Dewey Beach</a:t>
            </a:r>
            <a:br>
              <a:rPr lang="en-US" sz="3600" dirty="0" smtClean="0"/>
            </a:br>
            <a:r>
              <a:rPr lang="en-US" sz="3600" dirty="0" smtClean="0"/>
              <a:t>SWOT Analysis-March 2016</a:t>
            </a:r>
            <a:endParaRPr lang="en-US" sz="3600" dirty="0"/>
          </a:p>
        </p:txBody>
      </p:sp>
      <p:sp>
        <p:nvSpPr>
          <p:cNvPr id="3" name="Subtitle 2"/>
          <p:cNvSpPr>
            <a:spLocks noGrp="1"/>
          </p:cNvSpPr>
          <p:nvPr>
            <p:ph type="subTitle" idx="1"/>
          </p:nvPr>
        </p:nvSpPr>
        <p:spPr/>
        <p:txBody>
          <a:bodyPr>
            <a:normAutofit fontScale="77500" lnSpcReduction="20000"/>
          </a:bodyPr>
          <a:lstStyle/>
          <a:p>
            <a:r>
              <a:rPr lang="en-US" dirty="0" smtClean="0"/>
              <a:t>Contributors</a:t>
            </a:r>
          </a:p>
          <a:p>
            <a:r>
              <a:rPr lang="en-US" dirty="0" smtClean="0"/>
              <a:t>Dan Forman; David King; Rob Marshall; Jimmy O’Connor; Gary </a:t>
            </a:r>
            <a:r>
              <a:rPr lang="en-US" dirty="0" err="1" smtClean="0"/>
              <a:t>Persinger</a:t>
            </a:r>
            <a:r>
              <a:rPr lang="en-US" dirty="0" smtClean="0"/>
              <a:t>; Mark Richardson; Lawrence Silver; Jim Tyler; Paul </a:t>
            </a:r>
            <a:r>
              <a:rPr lang="en-US" dirty="0" err="1" smtClean="0"/>
              <a:t>Roessel</a:t>
            </a:r>
            <a:endParaRPr lang="en-US" dirty="0"/>
          </a:p>
        </p:txBody>
      </p:sp>
    </p:spTree>
    <p:extLst>
      <p:ext uri="{BB962C8B-B14F-4D97-AF65-F5344CB8AC3E}">
        <p14:creationId xmlns:p14="http://schemas.microsoft.com/office/powerpoint/2010/main" xmlns="" val="1346288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SWOT Process</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Input solicited among the Committee on 2/27</a:t>
            </a:r>
          </a:p>
          <a:p>
            <a:r>
              <a:rPr lang="en-US" dirty="0" smtClean="0"/>
              <a:t>Eight inputs received, plus author = Nine</a:t>
            </a:r>
          </a:p>
          <a:p>
            <a:r>
              <a:rPr lang="en-US" dirty="0" smtClean="0"/>
              <a:t>Responses thoughtful and insightful</a:t>
            </a:r>
          </a:p>
          <a:p>
            <a:r>
              <a:rPr lang="en-US" dirty="0" smtClean="0"/>
              <a:t>High degree of corroboration among the responses; e.g. Sea Level rise, Governance </a:t>
            </a:r>
            <a:endParaRPr lang="en-US" dirty="0"/>
          </a:p>
          <a:p>
            <a:r>
              <a:rPr lang="en-US" dirty="0" smtClean="0"/>
              <a:t>Quotation marks on charts refer to direct input / quote  from a Committee Member</a:t>
            </a:r>
          </a:p>
          <a:p>
            <a:r>
              <a:rPr lang="en-US" dirty="0" smtClean="0"/>
              <a:t>Don’t Shoot The Messenger !</a:t>
            </a:r>
            <a:endParaRPr lang="en-US" dirty="0"/>
          </a:p>
        </p:txBody>
      </p:sp>
    </p:spTree>
    <p:extLst>
      <p:ext uri="{BB962C8B-B14F-4D97-AF65-F5344CB8AC3E}">
        <p14:creationId xmlns:p14="http://schemas.microsoft.com/office/powerpoint/2010/main" xmlns="" val="3674588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SWOT Summary</a:t>
            </a:r>
            <a:endParaRPr lang="en-US" sz="3200" dirty="0"/>
          </a:p>
        </p:txBody>
      </p:sp>
      <p:sp>
        <p:nvSpPr>
          <p:cNvPr id="3" name="Content Placeholder 2"/>
          <p:cNvSpPr>
            <a:spLocks noGrp="1"/>
          </p:cNvSpPr>
          <p:nvPr>
            <p:ph idx="1"/>
          </p:nvPr>
        </p:nvSpPr>
        <p:spPr/>
        <p:txBody>
          <a:bodyPr>
            <a:normAutofit/>
          </a:bodyPr>
          <a:lstStyle/>
          <a:p>
            <a:pPr marL="0" indent="0">
              <a:buNone/>
            </a:pPr>
            <a:r>
              <a:rPr lang="en-US" sz="1200" dirty="0" smtClean="0"/>
              <a:t>                   STRENGTHS                                                                                                WEAKNESSES</a:t>
            </a:r>
          </a:p>
          <a:p>
            <a:pPr marL="0" indent="0">
              <a:buNone/>
            </a:pPr>
            <a:r>
              <a:rPr lang="en-US" sz="1200" dirty="0" smtClean="0"/>
              <a:t>Location, Location, Location                                                                      Lack of Coherent Shared Vision</a:t>
            </a:r>
          </a:p>
          <a:p>
            <a:pPr marL="0" indent="0">
              <a:buNone/>
            </a:pPr>
            <a:r>
              <a:rPr lang="en-US" sz="1200" dirty="0" smtClean="0"/>
              <a:t>Ocean Beach / Seashore State Park                                                          Party Town / Rowdy Image</a:t>
            </a:r>
          </a:p>
          <a:p>
            <a:pPr marL="0" indent="0">
              <a:buNone/>
            </a:pPr>
            <a:r>
              <a:rPr lang="en-US" sz="1200" dirty="0" smtClean="0"/>
              <a:t>Bayside Natural Beauty                                                                               Route One Access</a:t>
            </a:r>
          </a:p>
          <a:p>
            <a:pPr marL="0" indent="0">
              <a:buNone/>
            </a:pPr>
            <a:r>
              <a:rPr lang="en-US" sz="1200" dirty="0" smtClean="0"/>
              <a:t>Ambiance; Small Town Feel                                                                        Dewey lacks a Town Center</a:t>
            </a:r>
          </a:p>
          <a:p>
            <a:pPr marL="0" indent="0">
              <a:buNone/>
            </a:pPr>
            <a:r>
              <a:rPr lang="en-US" sz="1200" dirty="0" smtClean="0"/>
              <a:t>Seasonal Rhythm                                                                                           Non Aligned Governance </a:t>
            </a:r>
          </a:p>
          <a:p>
            <a:pPr marL="0" indent="0">
              <a:buNone/>
            </a:pPr>
            <a:r>
              <a:rPr lang="en-US" sz="1200" dirty="0" smtClean="0"/>
              <a:t>Governance                                                                                                     Insecure Revenue Base</a:t>
            </a:r>
          </a:p>
          <a:p>
            <a:pPr marL="0" indent="0">
              <a:buNone/>
            </a:pPr>
            <a:r>
              <a:rPr lang="en-US" sz="1200" dirty="0" smtClean="0"/>
              <a:t>                                                                                                                           Limited Shopping Opportunities </a:t>
            </a:r>
          </a:p>
          <a:p>
            <a:pPr marL="0" indent="0">
              <a:buNone/>
            </a:pPr>
            <a:endParaRPr lang="en-US" sz="1200" dirty="0"/>
          </a:p>
          <a:p>
            <a:pPr marL="0" indent="0">
              <a:buNone/>
            </a:pPr>
            <a:endParaRPr lang="en-US" sz="1200" dirty="0" smtClean="0"/>
          </a:p>
          <a:p>
            <a:pPr marL="0" indent="0">
              <a:buNone/>
            </a:pPr>
            <a:r>
              <a:rPr lang="en-US" sz="1200" dirty="0"/>
              <a:t> </a:t>
            </a:r>
            <a:r>
              <a:rPr lang="en-US" sz="1200" dirty="0" smtClean="0"/>
              <a:t>                   THREATS                                                                                                     OPPORTUNITIES</a:t>
            </a:r>
          </a:p>
          <a:p>
            <a:pPr marL="0" indent="0">
              <a:buNone/>
            </a:pPr>
            <a:r>
              <a:rPr lang="en-US" sz="1200" dirty="0" smtClean="0"/>
              <a:t>Increasing Congestion                                                                                    Comprehensive Plan Vision</a:t>
            </a:r>
          </a:p>
          <a:p>
            <a:pPr marL="0" indent="0">
              <a:buNone/>
            </a:pPr>
            <a:r>
              <a:rPr lang="en-US" sz="1200" dirty="0" smtClean="0"/>
              <a:t>Sea Level Rise                                                                                                   Dewey Beach Town Center</a:t>
            </a:r>
          </a:p>
          <a:p>
            <a:pPr marL="0" indent="0">
              <a:buNone/>
            </a:pPr>
            <a:r>
              <a:rPr lang="en-US" sz="1200" dirty="0" smtClean="0"/>
              <a:t>Divided Governance                                                                                        Expand Shoulder Season </a:t>
            </a:r>
          </a:p>
          <a:p>
            <a:pPr marL="0" indent="0">
              <a:buNone/>
            </a:pPr>
            <a:r>
              <a:rPr lang="en-US" sz="1200" dirty="0" smtClean="0"/>
              <a:t>Revenue Generation                                                                                        Generational Transition</a:t>
            </a:r>
          </a:p>
          <a:p>
            <a:pPr marL="0" indent="0">
              <a:buNone/>
            </a:pPr>
            <a:r>
              <a:rPr lang="en-US" sz="1200" dirty="0" smtClean="0"/>
              <a:t>Rowdy, Party Town Reputation Multiples</a:t>
            </a:r>
          </a:p>
          <a:p>
            <a:pPr marL="0" indent="0">
              <a:buNone/>
            </a:pPr>
            <a:endParaRPr lang="en-US" sz="1200" dirty="0" smtClean="0"/>
          </a:p>
          <a:p>
            <a:endParaRPr lang="en-US" sz="1200" dirty="0"/>
          </a:p>
        </p:txBody>
      </p:sp>
    </p:spTree>
    <p:extLst>
      <p:ext uri="{BB962C8B-B14F-4D97-AF65-F5344CB8AC3E}">
        <p14:creationId xmlns:p14="http://schemas.microsoft.com/office/powerpoint/2010/main" xmlns="" val="249927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normAutofit/>
          </a:bodyPr>
          <a:lstStyle/>
          <a:p>
            <a:r>
              <a:rPr lang="en-US" sz="3600" dirty="0" smtClean="0"/>
              <a:t>Dewey Beach Strengths </a:t>
            </a:r>
            <a:endParaRPr lang="en-US" sz="3600" dirty="0"/>
          </a:p>
        </p:txBody>
      </p:sp>
      <p:sp>
        <p:nvSpPr>
          <p:cNvPr id="3" name="Content Placeholder 2"/>
          <p:cNvSpPr>
            <a:spLocks noGrp="1"/>
          </p:cNvSpPr>
          <p:nvPr>
            <p:ph idx="1"/>
          </p:nvPr>
        </p:nvSpPr>
        <p:spPr>
          <a:xfrm>
            <a:off x="457200" y="1143000"/>
            <a:ext cx="8229600" cy="4602163"/>
          </a:xfrm>
        </p:spPr>
        <p:txBody>
          <a:bodyPr>
            <a:normAutofit fontScale="92500" lnSpcReduction="10000"/>
          </a:bodyPr>
          <a:lstStyle/>
          <a:p>
            <a:r>
              <a:rPr lang="en-US" sz="2000" dirty="0" smtClean="0"/>
              <a:t>Location, Location, Location</a:t>
            </a:r>
          </a:p>
          <a:p>
            <a:pPr marL="0" indent="0">
              <a:buNone/>
            </a:pPr>
            <a:r>
              <a:rPr lang="en-US" sz="2400" dirty="0"/>
              <a:t> </a:t>
            </a:r>
            <a:r>
              <a:rPr lang="en-US" sz="1600" dirty="0" smtClean="0"/>
              <a:t>        &gt; Latitude 39N vs  Miami 25N:  Seasonal Climate</a:t>
            </a:r>
          </a:p>
          <a:p>
            <a:pPr marL="0" indent="0">
              <a:buNone/>
            </a:pPr>
            <a:r>
              <a:rPr lang="en-US" sz="1600" dirty="0"/>
              <a:t> </a:t>
            </a:r>
            <a:r>
              <a:rPr lang="en-US" sz="1600" dirty="0" smtClean="0"/>
              <a:t>        &gt; D.C., Baltimore, Philadelphia  / Rehoboth, Lewes, BB, Ocean City</a:t>
            </a:r>
          </a:p>
          <a:p>
            <a:pPr marL="0" indent="0">
              <a:buNone/>
            </a:pPr>
            <a:r>
              <a:rPr lang="en-US" sz="1600" dirty="0"/>
              <a:t> </a:t>
            </a:r>
            <a:r>
              <a:rPr lang="en-US" sz="1600" dirty="0" smtClean="0"/>
              <a:t>        &gt; Sussex County: Among  the top beach and retirement destinations in USA.</a:t>
            </a:r>
          </a:p>
          <a:p>
            <a:r>
              <a:rPr lang="en-US" sz="2000" dirty="0" smtClean="0"/>
              <a:t>Ocean Beaches / Seashore State Park</a:t>
            </a:r>
          </a:p>
          <a:p>
            <a:pPr marL="0" indent="0">
              <a:buNone/>
            </a:pPr>
            <a:r>
              <a:rPr lang="en-US" sz="1600" dirty="0" smtClean="0"/>
              <a:t>              &gt; Clean, Safe, Top Rated Seawater ,  Activities</a:t>
            </a:r>
          </a:p>
          <a:p>
            <a:pPr marL="457200" lvl="1" indent="0">
              <a:buNone/>
            </a:pPr>
            <a:r>
              <a:rPr lang="en-US" sz="1600" dirty="0" smtClean="0"/>
              <a:t>     &gt; Beach sports, Tournament,  Surf Boarding  at Seashore Park</a:t>
            </a:r>
          </a:p>
          <a:p>
            <a:r>
              <a:rPr lang="en-US" dirty="0" smtClean="0"/>
              <a:t> </a:t>
            </a:r>
            <a:r>
              <a:rPr lang="en-US" sz="2000" dirty="0" smtClean="0"/>
              <a:t>Bayside Natural Beauty</a:t>
            </a:r>
          </a:p>
          <a:p>
            <a:pPr marL="0" indent="0">
              <a:buNone/>
            </a:pPr>
            <a:r>
              <a:rPr lang="en-US" sz="1800" dirty="0"/>
              <a:t> </a:t>
            </a:r>
            <a:r>
              <a:rPr lang="en-US" sz="1800" dirty="0" smtClean="0"/>
              <a:t>          &gt; </a:t>
            </a:r>
            <a:r>
              <a:rPr lang="en-US" sz="1600" dirty="0" smtClean="0"/>
              <a:t>Sunsets…..”Little Bit of Heaven”</a:t>
            </a:r>
          </a:p>
          <a:p>
            <a:pPr marL="0" indent="0">
              <a:buNone/>
            </a:pPr>
            <a:r>
              <a:rPr lang="en-US" sz="1600" dirty="0"/>
              <a:t> </a:t>
            </a:r>
            <a:r>
              <a:rPr lang="en-US" sz="1600" dirty="0" smtClean="0"/>
              <a:t>            &gt; Boating, fishing</a:t>
            </a:r>
          </a:p>
          <a:p>
            <a:pPr marL="0" indent="0">
              <a:buNone/>
            </a:pPr>
            <a:endParaRPr lang="en-US" sz="1600" dirty="0" smtClean="0"/>
          </a:p>
          <a:p>
            <a:r>
              <a:rPr lang="en-US" sz="2000" dirty="0" smtClean="0"/>
              <a:t>Ambiance; “Small Town Feel”</a:t>
            </a:r>
          </a:p>
          <a:p>
            <a:pPr marL="0" indent="0">
              <a:buNone/>
            </a:pPr>
            <a:r>
              <a:rPr lang="en-US" sz="1700" dirty="0"/>
              <a:t> </a:t>
            </a:r>
            <a:r>
              <a:rPr lang="en-US" sz="1700" dirty="0" smtClean="0"/>
              <a:t>         &gt; Safe, Walkable, People Friendly (All demographics), Pet Friendly</a:t>
            </a:r>
          </a:p>
          <a:p>
            <a:pPr marL="0" indent="0">
              <a:buNone/>
            </a:pPr>
            <a:r>
              <a:rPr lang="en-US" sz="1700" dirty="0"/>
              <a:t> </a:t>
            </a:r>
            <a:r>
              <a:rPr lang="en-US" sz="1700" dirty="0" smtClean="0"/>
              <a:t>         &gt; Diverse Palette of Recognized Restaurants &amp; Bars;  “lack Fine Dining”</a:t>
            </a:r>
          </a:p>
          <a:p>
            <a:pPr marL="0" indent="0">
              <a:buNone/>
            </a:pPr>
            <a:r>
              <a:rPr lang="en-US" sz="1700" dirty="0"/>
              <a:t> </a:t>
            </a:r>
            <a:r>
              <a:rPr lang="en-US" sz="1700" dirty="0" smtClean="0"/>
              <a:t>         &gt; “A Place to Relax”</a:t>
            </a:r>
          </a:p>
          <a:p>
            <a:pPr marL="457200" lvl="1" indent="0">
              <a:buNone/>
            </a:pPr>
            <a:endParaRPr lang="en-US" sz="1600" dirty="0" smtClean="0"/>
          </a:p>
          <a:p>
            <a:pPr lvl="1">
              <a:buFont typeface="Arial" panose="020B0604020202020204" pitchFamily="34" charset="0"/>
              <a:buChar char="•"/>
            </a:pPr>
            <a:endParaRPr lang="en-US" sz="1600" dirty="0" smtClean="0"/>
          </a:p>
          <a:p>
            <a:pPr marL="457200" lvl="1" indent="0">
              <a:buNone/>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xmlns="" val="1826376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200" dirty="0" smtClean="0"/>
              <a:t>Dewey Beach Strengths </a:t>
            </a: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r>
              <a:rPr lang="en-US" sz="2000" dirty="0" smtClean="0"/>
              <a:t>Seasonal Rhythm…..”Relaxing Overall”</a:t>
            </a:r>
          </a:p>
          <a:p>
            <a:pPr marL="0" indent="0">
              <a:buNone/>
            </a:pPr>
            <a:r>
              <a:rPr lang="en-US" sz="2000" dirty="0"/>
              <a:t> </a:t>
            </a:r>
            <a:r>
              <a:rPr lang="en-US" sz="2000" dirty="0" smtClean="0"/>
              <a:t>        &gt; Summer Calendar: Films, Music, Tournament, 5K’s</a:t>
            </a:r>
          </a:p>
          <a:p>
            <a:pPr marL="0" indent="0">
              <a:buNone/>
            </a:pPr>
            <a:r>
              <a:rPr lang="en-US" sz="2000" dirty="0"/>
              <a:t> </a:t>
            </a:r>
            <a:r>
              <a:rPr lang="en-US" sz="2000" dirty="0" smtClean="0"/>
              <a:t>                 - All demographics; Weekend visitor surge</a:t>
            </a:r>
            <a:r>
              <a:rPr lang="en-US" sz="1600" dirty="0"/>
              <a:t>	</a:t>
            </a:r>
            <a:endParaRPr lang="en-US" sz="1600" dirty="0" smtClean="0"/>
          </a:p>
          <a:p>
            <a:pPr marL="0" indent="0">
              <a:buNone/>
            </a:pPr>
            <a:r>
              <a:rPr lang="en-US" sz="2000" dirty="0"/>
              <a:t> </a:t>
            </a:r>
            <a:r>
              <a:rPr lang="en-US" sz="2000" dirty="0" smtClean="0"/>
              <a:t>        &gt; Shoulder Events: Greyhounds, Elvis, RB Film Festival</a:t>
            </a:r>
          </a:p>
          <a:p>
            <a:pPr marL="0" indent="0">
              <a:buNone/>
            </a:pPr>
            <a:r>
              <a:rPr lang="en-US" sz="2000" dirty="0"/>
              <a:t>	 </a:t>
            </a:r>
            <a:r>
              <a:rPr lang="en-US" sz="2000" dirty="0" smtClean="0"/>
              <a:t>  - Families gone, Owners &amp; Weekend visitor surge</a:t>
            </a:r>
          </a:p>
          <a:p>
            <a:pPr marL="0" indent="0">
              <a:buNone/>
            </a:pPr>
            <a:r>
              <a:rPr lang="en-US" sz="2000" dirty="0"/>
              <a:t> </a:t>
            </a:r>
            <a:r>
              <a:rPr lang="en-US" sz="2000" dirty="0" smtClean="0"/>
              <a:t>        &gt; Winter Layover: Selection of Restaurants &amp; Bars Open</a:t>
            </a:r>
          </a:p>
          <a:p>
            <a:pPr marL="0" indent="0">
              <a:buNone/>
            </a:pPr>
            <a:r>
              <a:rPr lang="en-US" sz="2000" dirty="0"/>
              <a:t>	</a:t>
            </a:r>
            <a:r>
              <a:rPr lang="en-US" sz="2000" dirty="0" smtClean="0"/>
              <a:t>    - Very Quiet……….Prepare for another Summer at the Beach</a:t>
            </a:r>
          </a:p>
          <a:p>
            <a:r>
              <a:rPr lang="en-US" sz="2000" dirty="0" smtClean="0"/>
              <a:t>Governance</a:t>
            </a:r>
          </a:p>
          <a:p>
            <a:pPr marL="0" indent="0">
              <a:buNone/>
            </a:pPr>
            <a:r>
              <a:rPr lang="en-US" sz="2000" dirty="0"/>
              <a:t> </a:t>
            </a:r>
            <a:r>
              <a:rPr lang="en-US" sz="2000" dirty="0" smtClean="0"/>
              <a:t>         &gt; “Low Operating Cost” for Owners. </a:t>
            </a:r>
          </a:p>
          <a:p>
            <a:pPr marL="0" indent="0">
              <a:buNone/>
            </a:pPr>
            <a:r>
              <a:rPr lang="en-US" sz="2000" dirty="0"/>
              <a:t> </a:t>
            </a:r>
            <a:r>
              <a:rPr lang="en-US" sz="2000" dirty="0" smtClean="0"/>
              <a:t>         &gt; “No Property Tax”</a:t>
            </a:r>
          </a:p>
          <a:p>
            <a:pPr marL="0" indent="0">
              <a:buNone/>
            </a:pPr>
            <a:r>
              <a:rPr lang="en-US" sz="2000" dirty="0"/>
              <a:t> </a:t>
            </a:r>
            <a:r>
              <a:rPr lang="en-US" sz="2000" dirty="0" smtClean="0"/>
              <a:t>         &gt; “Business Friendly”</a:t>
            </a:r>
          </a:p>
          <a:p>
            <a:pPr marL="0" indent="0">
              <a:buNone/>
            </a:pPr>
            <a:r>
              <a:rPr lang="en-US" sz="2000" dirty="0"/>
              <a:t> </a:t>
            </a:r>
            <a:r>
              <a:rPr lang="en-US" sz="2000" dirty="0" smtClean="0"/>
              <a:t>          &gt; “Nucleus of Committed, Volunteer Citizens”</a:t>
            </a:r>
          </a:p>
          <a:p>
            <a:endParaRPr lang="en-US" sz="2000" dirty="0" smtClean="0"/>
          </a:p>
        </p:txBody>
      </p:sp>
    </p:spTree>
    <p:extLst>
      <p:ext uri="{BB962C8B-B14F-4D97-AF65-F5344CB8AC3E}">
        <p14:creationId xmlns:p14="http://schemas.microsoft.com/office/powerpoint/2010/main" xmlns="" val="2119105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a:bodyPr>
          <a:lstStyle/>
          <a:p>
            <a:r>
              <a:rPr lang="en-US" sz="2800" dirty="0" smtClean="0"/>
              <a:t>Dewey Beach Weaknesses</a:t>
            </a:r>
            <a:endParaRPr lang="en-US" sz="2800" dirty="0"/>
          </a:p>
        </p:txBody>
      </p:sp>
      <p:sp>
        <p:nvSpPr>
          <p:cNvPr id="3" name="Content Placeholder 2"/>
          <p:cNvSpPr>
            <a:spLocks noGrp="1"/>
          </p:cNvSpPr>
          <p:nvPr>
            <p:ph idx="1"/>
          </p:nvPr>
        </p:nvSpPr>
        <p:spPr>
          <a:xfrm>
            <a:off x="457200" y="838200"/>
            <a:ext cx="8229600" cy="5715000"/>
          </a:xfrm>
        </p:spPr>
        <p:txBody>
          <a:bodyPr>
            <a:normAutofit fontScale="85000" lnSpcReduction="20000"/>
          </a:bodyPr>
          <a:lstStyle/>
          <a:p>
            <a:r>
              <a:rPr lang="en-US" sz="2600" dirty="0" smtClean="0"/>
              <a:t>Lack of Coherent Shared Vision</a:t>
            </a:r>
          </a:p>
          <a:p>
            <a:pPr marL="0" indent="0">
              <a:buNone/>
            </a:pPr>
            <a:r>
              <a:rPr lang="en-US" sz="2000" dirty="0" smtClean="0"/>
              <a:t>              &gt; </a:t>
            </a:r>
            <a:r>
              <a:rPr lang="en-US" sz="1600" dirty="0" smtClean="0"/>
              <a:t>Diverse Constituencies: Owners, Landlords, Businesses, Tenants, Visitors, </a:t>
            </a:r>
            <a:r>
              <a:rPr lang="en-US" sz="1600" dirty="0" err="1" smtClean="0"/>
              <a:t>etc</a:t>
            </a:r>
            <a:endParaRPr lang="en-US" sz="1600" dirty="0" smtClean="0"/>
          </a:p>
          <a:p>
            <a:r>
              <a:rPr lang="en-US" sz="2400" dirty="0" smtClean="0"/>
              <a:t>“Party Town”, Rowdy Image</a:t>
            </a:r>
          </a:p>
          <a:p>
            <a:pPr marL="0" indent="0">
              <a:buNone/>
            </a:pPr>
            <a:r>
              <a:rPr lang="en-US" sz="2000" dirty="0"/>
              <a:t> </a:t>
            </a:r>
            <a:r>
              <a:rPr lang="en-US" sz="2000" dirty="0" smtClean="0"/>
              <a:t>            </a:t>
            </a:r>
            <a:r>
              <a:rPr lang="en-US" sz="1600" dirty="0" smtClean="0"/>
              <a:t>&gt; Absentee owners / landlords;  Frequent  turnovers;  Group houses</a:t>
            </a:r>
          </a:p>
          <a:p>
            <a:pPr marL="0" indent="0">
              <a:buNone/>
            </a:pPr>
            <a:r>
              <a:rPr lang="en-US" sz="2000" dirty="0"/>
              <a:t> </a:t>
            </a:r>
            <a:r>
              <a:rPr lang="en-US" sz="2000" dirty="0" smtClean="0"/>
              <a:t>            </a:t>
            </a:r>
            <a:r>
              <a:rPr lang="en-US" sz="1600" dirty="0" smtClean="0"/>
              <a:t>&gt; Concerns with over serving;  Public drunkenness</a:t>
            </a:r>
            <a:endParaRPr lang="en-US" sz="2000" dirty="0" smtClean="0"/>
          </a:p>
          <a:p>
            <a:r>
              <a:rPr lang="en-US" sz="2000" dirty="0" smtClean="0"/>
              <a:t> </a:t>
            </a:r>
            <a:r>
              <a:rPr lang="en-US" sz="2400" dirty="0" smtClean="0"/>
              <a:t>Route One Access</a:t>
            </a:r>
          </a:p>
          <a:p>
            <a:pPr marL="0" indent="0">
              <a:buNone/>
            </a:pPr>
            <a:r>
              <a:rPr lang="en-US" sz="2000" dirty="0"/>
              <a:t> </a:t>
            </a:r>
            <a:r>
              <a:rPr lang="en-US" sz="2000" dirty="0" smtClean="0"/>
              <a:t>            &gt; </a:t>
            </a:r>
            <a:r>
              <a:rPr lang="en-US" sz="1600" dirty="0" smtClean="0"/>
              <a:t>Divides Beach from Bay;  East from West……Erodes “Small Town Feeling” </a:t>
            </a:r>
          </a:p>
          <a:p>
            <a:pPr marL="0" indent="0">
              <a:buNone/>
            </a:pPr>
            <a:r>
              <a:rPr lang="en-US" sz="1600" dirty="0"/>
              <a:t> </a:t>
            </a:r>
            <a:r>
              <a:rPr lang="en-US" sz="1600" dirty="0" smtClean="0"/>
              <a:t>              &gt; Extremely High Volume of Traffic in Summer;   Impatient with Pedestrians</a:t>
            </a:r>
          </a:p>
          <a:p>
            <a:r>
              <a:rPr lang="en-US" sz="2400" dirty="0" smtClean="0"/>
              <a:t>Dewey Lacks a “Town Center”</a:t>
            </a:r>
          </a:p>
          <a:p>
            <a:pPr marL="0" indent="0">
              <a:buNone/>
            </a:pPr>
            <a:r>
              <a:rPr lang="en-US" sz="2000" dirty="0"/>
              <a:t> </a:t>
            </a:r>
            <a:r>
              <a:rPr lang="en-US" sz="2000" dirty="0" smtClean="0"/>
              <a:t>            </a:t>
            </a:r>
            <a:r>
              <a:rPr lang="en-US" sz="1800" dirty="0" smtClean="0"/>
              <a:t>&gt; </a:t>
            </a:r>
            <a:r>
              <a:rPr lang="en-US" sz="1600" dirty="0" smtClean="0"/>
              <a:t>Parking decentralized and scarce;  Limited </a:t>
            </a:r>
            <a:r>
              <a:rPr lang="en-US" sz="1600" dirty="0"/>
              <a:t>r</a:t>
            </a:r>
            <a:r>
              <a:rPr lang="en-US" sz="1600" dirty="0" smtClean="0"/>
              <a:t>estroom access)</a:t>
            </a:r>
          </a:p>
          <a:p>
            <a:pPr marL="0" indent="0">
              <a:buNone/>
            </a:pPr>
            <a:r>
              <a:rPr lang="en-US" sz="1600" dirty="0"/>
              <a:t> </a:t>
            </a:r>
            <a:r>
              <a:rPr lang="en-US" sz="1600" dirty="0" smtClean="0"/>
              <a:t>                &gt; No Bandstand, Sunset Park  (Inner Harbor, Independence Square)</a:t>
            </a:r>
          </a:p>
          <a:p>
            <a:r>
              <a:rPr lang="en-US" sz="2400" dirty="0" smtClean="0"/>
              <a:t>Governance Not Aligned</a:t>
            </a:r>
          </a:p>
          <a:p>
            <a:pPr marL="0" indent="0">
              <a:buNone/>
            </a:pPr>
            <a:r>
              <a:rPr lang="en-US" sz="1400" dirty="0"/>
              <a:t> </a:t>
            </a:r>
            <a:r>
              <a:rPr lang="en-US" sz="1400" dirty="0" smtClean="0"/>
              <a:t>                    </a:t>
            </a:r>
            <a:r>
              <a:rPr lang="en-US" sz="1900" dirty="0" smtClean="0"/>
              <a:t>&gt; Commissioners lack coherence, lack shared  vision</a:t>
            </a:r>
          </a:p>
          <a:p>
            <a:pPr marL="0" indent="0">
              <a:buNone/>
            </a:pPr>
            <a:r>
              <a:rPr lang="en-US" sz="1900" dirty="0"/>
              <a:t> </a:t>
            </a:r>
            <a:r>
              <a:rPr lang="en-US" sz="1900" dirty="0" smtClean="0"/>
              <a:t>              &gt; Indifferent non-resident population…”Keep costs low”</a:t>
            </a:r>
          </a:p>
          <a:p>
            <a:r>
              <a:rPr lang="en-US" sz="2400" dirty="0" smtClean="0"/>
              <a:t>Insecure Revenue Base</a:t>
            </a:r>
          </a:p>
          <a:p>
            <a:pPr marL="0" indent="0">
              <a:buNone/>
            </a:pPr>
            <a:r>
              <a:rPr lang="en-US" sz="2000" dirty="0"/>
              <a:t> </a:t>
            </a:r>
            <a:r>
              <a:rPr lang="en-US" sz="2000" dirty="0" smtClean="0"/>
              <a:t>             </a:t>
            </a:r>
            <a:r>
              <a:rPr lang="en-US" sz="1800" dirty="0" smtClean="0"/>
              <a:t>&gt;  Rental licenses, Business Licenses, Parking Fees all variable revenue</a:t>
            </a:r>
          </a:p>
          <a:p>
            <a:pPr marL="0" indent="0">
              <a:buNone/>
            </a:pPr>
            <a:r>
              <a:rPr lang="en-US" sz="1800" dirty="0"/>
              <a:t> </a:t>
            </a:r>
            <a:r>
              <a:rPr lang="en-US" sz="1800" dirty="0" smtClean="0"/>
              <a:t>                &gt; No property tax due to concern for strong  pushback and impact on property values ?</a:t>
            </a:r>
          </a:p>
          <a:p>
            <a:r>
              <a:rPr lang="en-US" sz="2400" dirty="0" smtClean="0"/>
              <a:t>Limited Shopping In &amp; Out of High Summer Season</a:t>
            </a:r>
          </a:p>
          <a:p>
            <a:pPr marL="0" indent="0">
              <a:buNone/>
            </a:pPr>
            <a:r>
              <a:rPr lang="en-US" sz="2400" dirty="0"/>
              <a:t> </a:t>
            </a:r>
            <a:r>
              <a:rPr lang="en-US" sz="2400" dirty="0" smtClean="0"/>
              <a:t>            </a:t>
            </a:r>
            <a:r>
              <a:rPr lang="en-US" sz="1800" dirty="0" smtClean="0"/>
              <a:t>&gt; “No Supermarket or drug store”</a:t>
            </a:r>
          </a:p>
          <a:p>
            <a:pPr marL="0" indent="0">
              <a:buNone/>
            </a:pPr>
            <a:endParaRPr lang="en-US" sz="2000" dirty="0" smtClean="0"/>
          </a:p>
          <a:p>
            <a:pPr marL="0" indent="0">
              <a:buNone/>
            </a:pPr>
            <a:r>
              <a:rPr lang="en-US" sz="2000" dirty="0"/>
              <a:t> </a:t>
            </a:r>
            <a:r>
              <a:rPr lang="en-US" sz="2000" dirty="0" smtClean="0"/>
              <a:t>        </a:t>
            </a:r>
          </a:p>
          <a:p>
            <a:endParaRPr lang="en-US" sz="2000" dirty="0" smtClean="0"/>
          </a:p>
          <a:p>
            <a:pPr marL="0" indent="0">
              <a:buNone/>
            </a:pPr>
            <a:endParaRPr lang="en-US" sz="2000" dirty="0"/>
          </a:p>
        </p:txBody>
      </p:sp>
    </p:spTree>
    <p:extLst>
      <p:ext uri="{BB962C8B-B14F-4D97-AF65-F5344CB8AC3E}">
        <p14:creationId xmlns:p14="http://schemas.microsoft.com/office/powerpoint/2010/main" xmlns="" val="334173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265238"/>
          </a:xfrm>
        </p:spPr>
        <p:txBody>
          <a:bodyPr>
            <a:normAutofit/>
          </a:bodyPr>
          <a:lstStyle/>
          <a:p>
            <a:r>
              <a:rPr lang="en-US" sz="3200" dirty="0" smtClean="0"/>
              <a:t>Dewey Beach Threats</a:t>
            </a:r>
            <a:endParaRPr lang="en-US" sz="3200" dirty="0"/>
          </a:p>
        </p:txBody>
      </p:sp>
      <p:sp>
        <p:nvSpPr>
          <p:cNvPr id="3" name="Content Placeholder 2"/>
          <p:cNvSpPr>
            <a:spLocks noGrp="1"/>
          </p:cNvSpPr>
          <p:nvPr>
            <p:ph idx="1"/>
          </p:nvPr>
        </p:nvSpPr>
        <p:spPr>
          <a:xfrm>
            <a:off x="457200" y="1219200"/>
            <a:ext cx="8229600" cy="4678363"/>
          </a:xfrm>
        </p:spPr>
        <p:txBody>
          <a:bodyPr>
            <a:normAutofit lnSpcReduction="10000"/>
          </a:bodyPr>
          <a:lstStyle/>
          <a:p>
            <a:r>
              <a:rPr lang="en-US" sz="2000" dirty="0" smtClean="0"/>
              <a:t>“Increasing Congestion”</a:t>
            </a:r>
          </a:p>
          <a:p>
            <a:pPr marL="0" indent="0">
              <a:buNone/>
            </a:pPr>
            <a:r>
              <a:rPr lang="en-US" sz="2000" dirty="0"/>
              <a:t> </a:t>
            </a:r>
            <a:r>
              <a:rPr lang="en-US" sz="2000" dirty="0" smtClean="0"/>
              <a:t>         &gt;</a:t>
            </a:r>
            <a:r>
              <a:rPr lang="en-US" sz="1600" dirty="0" smtClean="0"/>
              <a:t>  Route One traffic density</a:t>
            </a:r>
          </a:p>
          <a:p>
            <a:pPr marL="0" indent="0">
              <a:buNone/>
            </a:pPr>
            <a:r>
              <a:rPr lang="en-US" sz="1600" dirty="0"/>
              <a:t> </a:t>
            </a:r>
            <a:r>
              <a:rPr lang="en-US" sz="1600" dirty="0" smtClean="0"/>
              <a:t>           &gt; Over Development – Dewey Beach &amp; surrounding communities</a:t>
            </a:r>
          </a:p>
          <a:p>
            <a:r>
              <a:rPr lang="en-US" sz="2000" dirty="0" smtClean="0"/>
              <a:t>“Sea Level Rise”</a:t>
            </a:r>
          </a:p>
          <a:p>
            <a:pPr marL="0" indent="0">
              <a:buNone/>
            </a:pPr>
            <a:r>
              <a:rPr lang="en-US" sz="1600" dirty="0"/>
              <a:t> </a:t>
            </a:r>
            <a:r>
              <a:rPr lang="en-US" sz="1600" dirty="0" smtClean="0"/>
              <a:t>           &gt;  Ocean erodes beaches and protective dunes</a:t>
            </a:r>
          </a:p>
          <a:p>
            <a:pPr marL="0" indent="0">
              <a:buNone/>
            </a:pPr>
            <a:r>
              <a:rPr lang="en-US" sz="1600" dirty="0"/>
              <a:t> </a:t>
            </a:r>
            <a:r>
              <a:rPr lang="en-US" sz="1600" dirty="0" smtClean="0"/>
              <a:t>           &gt;  Increased Bayside erosion &amp; flooding</a:t>
            </a:r>
          </a:p>
          <a:p>
            <a:r>
              <a:rPr lang="en-US" sz="2000" dirty="0" smtClean="0"/>
              <a:t>“Divided Governance”</a:t>
            </a:r>
          </a:p>
          <a:p>
            <a:pPr marL="0" indent="0">
              <a:buNone/>
            </a:pPr>
            <a:r>
              <a:rPr lang="en-US" sz="2000" dirty="0"/>
              <a:t> </a:t>
            </a:r>
            <a:r>
              <a:rPr lang="en-US" sz="2000" dirty="0" smtClean="0"/>
              <a:t>         &gt; </a:t>
            </a:r>
            <a:r>
              <a:rPr lang="en-US" sz="1600" dirty="0" smtClean="0"/>
              <a:t>Lack of shared vision;  Ineffective  policies and execution</a:t>
            </a:r>
          </a:p>
          <a:p>
            <a:r>
              <a:rPr lang="en-US" sz="2000" dirty="0" smtClean="0"/>
              <a:t>Revenue Generation</a:t>
            </a:r>
          </a:p>
          <a:p>
            <a:pPr marL="0" indent="0">
              <a:buNone/>
            </a:pPr>
            <a:r>
              <a:rPr lang="en-US" sz="2000" dirty="0"/>
              <a:t> </a:t>
            </a:r>
            <a:r>
              <a:rPr lang="en-US" sz="2000" dirty="0" smtClean="0"/>
              <a:t>         </a:t>
            </a:r>
            <a:r>
              <a:rPr lang="en-US" sz="1600" dirty="0" smtClean="0"/>
              <a:t>&gt; Stake holder’s  focus on their bottom line.  “Greed?”</a:t>
            </a:r>
          </a:p>
          <a:p>
            <a:pPr marL="0" indent="0">
              <a:buNone/>
            </a:pPr>
            <a:r>
              <a:rPr lang="en-US" sz="1600" dirty="0"/>
              <a:t> </a:t>
            </a:r>
            <a:r>
              <a:rPr lang="en-US" sz="1600" dirty="0" smtClean="0"/>
              <a:t>            &gt; Anticipated “Pushback” to property taxes</a:t>
            </a:r>
          </a:p>
          <a:p>
            <a:r>
              <a:rPr lang="en-US" sz="1600" dirty="0" smtClean="0"/>
              <a:t>“</a:t>
            </a:r>
            <a:r>
              <a:rPr lang="en-US" sz="2000" dirty="0" smtClean="0"/>
              <a:t>Rowdy” Perception Multiplies</a:t>
            </a:r>
          </a:p>
          <a:p>
            <a:pPr marL="0" indent="0">
              <a:buNone/>
            </a:pPr>
            <a:r>
              <a:rPr lang="en-US" sz="1600" dirty="0"/>
              <a:t> </a:t>
            </a:r>
            <a:r>
              <a:rPr lang="en-US" sz="1600" dirty="0" smtClean="0"/>
              <a:t>             &gt; Erodes Family Friendly image</a:t>
            </a:r>
            <a:endParaRPr lang="en-US" sz="2000" dirty="0" smtClean="0"/>
          </a:p>
          <a:p>
            <a:pPr marL="0" indent="0">
              <a:buNone/>
            </a:pPr>
            <a:r>
              <a:rPr lang="en-US" sz="1600" dirty="0"/>
              <a:t> </a:t>
            </a:r>
            <a:r>
              <a:rPr lang="en-US" sz="1600" dirty="0" smtClean="0"/>
              <a:t>        </a:t>
            </a:r>
          </a:p>
          <a:p>
            <a:pPr marL="0" indent="0">
              <a:buNone/>
            </a:pPr>
            <a:r>
              <a:rPr lang="en-US" sz="1600" dirty="0"/>
              <a:t> </a:t>
            </a:r>
            <a:r>
              <a:rPr lang="en-US" sz="1600" dirty="0" smtClean="0"/>
              <a:t>         </a:t>
            </a:r>
            <a:endParaRPr lang="en-US" sz="2000" dirty="0"/>
          </a:p>
        </p:txBody>
      </p:sp>
    </p:spTree>
    <p:extLst>
      <p:ext uri="{BB962C8B-B14F-4D97-AF65-F5344CB8AC3E}">
        <p14:creationId xmlns:p14="http://schemas.microsoft.com/office/powerpoint/2010/main" xmlns="" val="4058257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676400"/>
          </a:xfrm>
        </p:spPr>
        <p:txBody>
          <a:bodyPr>
            <a:normAutofit/>
          </a:bodyPr>
          <a:lstStyle/>
          <a:p>
            <a:r>
              <a:rPr lang="en-US" sz="3200" dirty="0" smtClean="0"/>
              <a:t>Dewey Beach Opportunities</a:t>
            </a:r>
            <a:endParaRPr lang="en-US" sz="3200" dirty="0"/>
          </a:p>
        </p:txBody>
      </p:sp>
      <p:sp>
        <p:nvSpPr>
          <p:cNvPr id="3" name="Content Placeholder 2"/>
          <p:cNvSpPr>
            <a:spLocks noGrp="1"/>
          </p:cNvSpPr>
          <p:nvPr>
            <p:ph idx="1"/>
          </p:nvPr>
        </p:nvSpPr>
        <p:spPr>
          <a:xfrm>
            <a:off x="533400" y="914400"/>
            <a:ext cx="8229600" cy="5638800"/>
          </a:xfrm>
        </p:spPr>
        <p:txBody>
          <a:bodyPr>
            <a:normAutofit lnSpcReduction="10000"/>
          </a:bodyPr>
          <a:lstStyle/>
          <a:p>
            <a:r>
              <a:rPr lang="en-US" sz="2000" dirty="0" smtClean="0"/>
              <a:t>Comprehensive Plan </a:t>
            </a:r>
          </a:p>
          <a:p>
            <a:pPr marL="0" indent="0">
              <a:buNone/>
            </a:pPr>
            <a:r>
              <a:rPr lang="en-US" sz="2000" dirty="0"/>
              <a:t> </a:t>
            </a:r>
            <a:r>
              <a:rPr lang="en-US" sz="2000" dirty="0" smtClean="0"/>
              <a:t>        &gt; “</a:t>
            </a:r>
            <a:r>
              <a:rPr lang="en-US" sz="1600" dirty="0" smtClean="0"/>
              <a:t>Shared VISION  for Dewey Beach in 2025 &amp; 2035”</a:t>
            </a:r>
          </a:p>
          <a:p>
            <a:pPr marL="0" indent="0">
              <a:buNone/>
            </a:pPr>
            <a:r>
              <a:rPr lang="en-US" sz="1600" dirty="0"/>
              <a:t> </a:t>
            </a:r>
            <a:r>
              <a:rPr lang="en-US" sz="1600" dirty="0" smtClean="0"/>
              <a:t>          &gt; Branding:    {“Dewey Green”,   an Environmentally  Friendly Resort}</a:t>
            </a:r>
          </a:p>
          <a:p>
            <a:pPr marL="0" indent="0">
              <a:buNone/>
            </a:pPr>
            <a:r>
              <a:rPr lang="en-US" sz="1600" dirty="0"/>
              <a:t> </a:t>
            </a:r>
            <a:r>
              <a:rPr lang="en-US" sz="1600" dirty="0" smtClean="0"/>
              <a:t>          &gt; Proactive Planning:   Incorporate Sea Level Rise Planning Assumptions into  	</a:t>
            </a:r>
          </a:p>
          <a:p>
            <a:pPr marL="0" indent="0">
              <a:buNone/>
            </a:pPr>
            <a:r>
              <a:rPr lang="en-US" sz="1600" dirty="0"/>
              <a:t>	</a:t>
            </a:r>
            <a:r>
              <a:rPr lang="en-US" sz="1600" dirty="0" smtClean="0"/>
              <a:t>- Zoning, Infrastructure, and Development.  </a:t>
            </a:r>
          </a:p>
          <a:p>
            <a:pPr marL="0" indent="0">
              <a:buNone/>
            </a:pPr>
            <a:r>
              <a:rPr lang="en-US" sz="1600" dirty="0"/>
              <a:t>	 </a:t>
            </a:r>
            <a:r>
              <a:rPr lang="en-US" sz="1600" dirty="0" smtClean="0"/>
              <a:t>- Reach out, and include  neighboring  communities; e.g.   Rehoboth, Lewes, Bethany </a:t>
            </a:r>
          </a:p>
          <a:p>
            <a:r>
              <a:rPr lang="en-US" sz="2000" smtClean="0"/>
              <a:t>“Dewey </a:t>
            </a:r>
            <a:r>
              <a:rPr lang="en-US" sz="2000" dirty="0" smtClean="0"/>
              <a:t>Beach </a:t>
            </a:r>
            <a:r>
              <a:rPr lang="en-US" sz="2000" smtClean="0"/>
              <a:t>Town Center”</a:t>
            </a:r>
            <a:endParaRPr lang="en-US" sz="2000" dirty="0" smtClean="0"/>
          </a:p>
          <a:p>
            <a:pPr marL="457200" lvl="1" indent="0">
              <a:buNone/>
            </a:pPr>
            <a:r>
              <a:rPr lang="en-US" sz="1600" dirty="0" smtClean="0"/>
              <a:t> &gt;  Plan and Implement a distinctive facility and / or tradition to serve as “Town Center”</a:t>
            </a:r>
          </a:p>
          <a:p>
            <a:pPr marL="0" indent="0">
              <a:buNone/>
            </a:pPr>
            <a:r>
              <a:rPr lang="en-US" sz="2000" dirty="0"/>
              <a:t> </a:t>
            </a:r>
            <a:r>
              <a:rPr lang="en-US" sz="2000" dirty="0" smtClean="0"/>
              <a:t>        &gt; </a:t>
            </a:r>
            <a:r>
              <a:rPr lang="en-US" sz="1600" dirty="0" smtClean="0"/>
              <a:t>Year round facility or activity such as a Bayside Sunset Park. Enlist the Business and                 	Cultural communities to provide activities; e.g. Mime, other.</a:t>
            </a:r>
          </a:p>
          <a:p>
            <a:r>
              <a:rPr lang="en-US" sz="2000" dirty="0" smtClean="0"/>
              <a:t>Target Expansion of the Shoulder Seasons (Sept-Nov; Mar-May)</a:t>
            </a:r>
          </a:p>
          <a:p>
            <a:pPr marL="457200" lvl="1" indent="0">
              <a:buNone/>
            </a:pPr>
            <a:r>
              <a:rPr lang="en-US" sz="1600" dirty="0" smtClean="0"/>
              <a:t>   &gt; Business Community Sponsor an Event Coordinator; </a:t>
            </a:r>
            <a:r>
              <a:rPr lang="en-US" sz="1600" dirty="0"/>
              <a:t> </a:t>
            </a:r>
            <a:r>
              <a:rPr lang="en-US" sz="1600" dirty="0" smtClean="0"/>
              <a:t>Maintain a Social Media Calendar</a:t>
            </a:r>
          </a:p>
          <a:p>
            <a:pPr marL="457200" lvl="1" indent="0">
              <a:buNone/>
            </a:pPr>
            <a:r>
              <a:rPr lang="en-US" sz="1600" dirty="0" smtClean="0"/>
              <a:t>   &gt; Encourage new business to establish in Business Friendly Dewey Beach</a:t>
            </a:r>
          </a:p>
          <a:p>
            <a:r>
              <a:rPr lang="en-US" sz="2400" dirty="0" smtClean="0"/>
              <a:t>“</a:t>
            </a:r>
            <a:r>
              <a:rPr lang="en-US" sz="2000" dirty="0" smtClean="0"/>
              <a:t>Generational Transition”</a:t>
            </a:r>
            <a:endParaRPr lang="en-US" sz="1600" dirty="0" smtClean="0"/>
          </a:p>
          <a:p>
            <a:pPr marL="0" indent="0">
              <a:buNone/>
            </a:pPr>
            <a:r>
              <a:rPr lang="en-US" sz="1600" dirty="0"/>
              <a:t> </a:t>
            </a:r>
            <a:r>
              <a:rPr lang="en-US" sz="1600" dirty="0" smtClean="0"/>
              <a:t>            &gt; Plan for the “Generational Transition” of properties from “Baby Boomers” to “Gen Xers”   	who seek community involvement from ownership, and  will lend their support to 	”Dewey  Green” an Environmentally Friendly Resort.</a:t>
            </a:r>
            <a:endParaRPr lang="en-US" sz="2000" dirty="0" smtClean="0"/>
          </a:p>
          <a:p>
            <a:pPr marL="0" indent="0">
              <a:buNone/>
            </a:pPr>
            <a:r>
              <a:rPr lang="en-US" sz="2000" dirty="0"/>
              <a:t> </a:t>
            </a:r>
            <a:r>
              <a:rPr lang="en-US" sz="2000" dirty="0" smtClean="0"/>
              <a:t>       </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xmlns="" val="3276735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669</Words>
  <Application>Microsoft Office PowerPoint</Application>
  <PresentationFormat>On-screen Show (4:3)</PresentationFormat>
  <Paragraphs>114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Town of Dewey Beach SWOT Analysis-March 2016</vt:lpstr>
      <vt:lpstr>SWOT Process</vt:lpstr>
      <vt:lpstr>SWOT Summary</vt:lpstr>
      <vt:lpstr>Dewey Beach Strengths </vt:lpstr>
      <vt:lpstr>Dewey Beach Strengths </vt:lpstr>
      <vt:lpstr>Dewey Beach Weaknesses</vt:lpstr>
      <vt:lpstr>Dewey Beach Threats</vt:lpstr>
      <vt:lpstr>Dewey Beach Opportunities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Dewey Beach SWOT Analysis-March 2016</dc:title>
  <dc:creator>Paul</dc:creator>
  <cp:lastModifiedBy>Nancy McCloskey</cp:lastModifiedBy>
  <cp:revision>24</cp:revision>
  <cp:lastPrinted>2016-03-23T19:06:19Z</cp:lastPrinted>
  <dcterms:created xsi:type="dcterms:W3CDTF">2016-03-19T19:34:24Z</dcterms:created>
  <dcterms:modified xsi:type="dcterms:W3CDTF">2016-03-24T16:55:42Z</dcterms:modified>
</cp:coreProperties>
</file>