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8" r:id="rId3"/>
    <p:sldId id="315" r:id="rId4"/>
    <p:sldId id="339" r:id="rId5"/>
    <p:sldId id="342" r:id="rId6"/>
    <p:sldId id="351" r:id="rId7"/>
    <p:sldId id="346" r:id="rId8"/>
    <p:sldId id="326" r:id="rId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7BD"/>
    <a:srgbClr val="023CBE"/>
    <a:srgbClr val="03A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2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rgbClr val="023CB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Mosquito Pools </a:t>
            </a:r>
            <a:endParaRPr lang="en-US" b="1" dirty="0">
              <a:solidFill>
                <a:srgbClr val="023CB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4800000"/>
              </a:lightRig>
            </a:scene3d>
            <a:sp3d>
              <a:bevelB prst="angle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>
                  <a:rot lat="0" lon="0" rev="4800000"/>
                </a:lightRig>
              </a:scene3d>
              <a:sp3d>
                <a:bevelB prst="angle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>
                  <a:rot lat="0" lon="0" rev="4800000"/>
                </a:lightRig>
              </a:scene3d>
              <a:sp3d>
                <a:bevelB prst="angle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>
                  <a:rot lat="0" lon="0" rev="4800000"/>
                </a:lightRig>
              </a:scene3d>
              <a:sp3d>
                <a:bevelB prst="angle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>
                  <a:rot lat="0" lon="0" rev="4800000"/>
                </a:lightRig>
              </a:scene3d>
              <a:sp3d>
                <a:bevelB prst="angle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>
                  <a:rot lat="0" lon="0" rev="4800000"/>
                </a:lightRig>
              </a:scene3d>
              <a:sp3d>
                <a:bevelB prst="angle"/>
              </a:sp3d>
            </c:spPr>
          </c:dPt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6.5</c:v>
                </c:pt>
                <c:pt idx="1">
                  <c:v>1.5</c:v>
                </c:pt>
                <c:pt idx="2">
                  <c:v>1.5</c:v>
                </c:pt>
                <c:pt idx="3">
                  <c:v>1.5</c:v>
                </c:pt>
                <c:pt idx="4">
                  <c:v>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8483389229124139"/>
          <c:y val="0.88972241499877902"/>
          <c:w val="0.66582604257801103"/>
          <c:h val="0.105473145547845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D2FA6FF-FE83-46F8-A916-4E7A6F1B629F}" type="datetimeFigureOut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39EE443-87D3-4B14-BE33-D59EA25196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96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59404-9A88-4F29-99EF-1026A57931E7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7F9D8-7740-4A2B-8C15-0F6924783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60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F9D8-7740-4A2B-8C15-0F6924783D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6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F9D8-7740-4A2B-8C15-0F6924783D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5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E7E1-6557-45E6-B0AB-271D80639A05}" type="datetime1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776F-6BEB-47CE-82B6-E66C690B04FB}" type="datetime1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DF84-F646-4A99-ADEB-CB429BC606AA}" type="datetime1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F346-BA12-4CAE-8EB3-6B13C6B6EB1E}" type="datetime1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15A9-8E0A-407B-99E4-8C9C725AC482}" type="datetime1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5C7C-8E0D-43DB-9876-C12FF20BAE52}" type="datetime1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D125F-7A14-48DF-AD4C-09CE511B8550}" type="datetime1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0E32-08DA-4CF9-AFEA-189830ADC5EE}" type="datetime1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77CA-B50A-42F5-827C-88298F668C4B}" type="datetime1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4FC-0DB5-4416-A533-38B17D076A53}" type="datetime1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1A15-9841-41AD-ADF3-3DCF24E4A8E4}" type="datetime1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7D33-709B-46A7-A050-3A3E3547FE51}" type="datetime1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7934F-8B55-4F85-9DD9-B0CA7BFB0A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5334000"/>
            <a:ext cx="2209800" cy="1524000"/>
          </a:xfrm>
          <a:prstGeom prst="rect">
            <a:avLst/>
          </a:prstGeom>
          <a:solidFill>
            <a:srgbClr val="0307B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10400" y="0"/>
            <a:ext cx="2165496" cy="149668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39975"/>
            <a:ext cx="7772400" cy="1470025"/>
          </a:xfrm>
          <a:noFill/>
          <a:effectLst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023CBE"/>
                </a:solidFill>
              </a:rPr>
              <a:t>DEPARTMENT OF HEALTH SERVICES</a:t>
            </a:r>
            <a:endParaRPr lang="en-US" dirty="0">
              <a:solidFill>
                <a:srgbClr val="023CB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91000"/>
            <a:ext cx="7848600" cy="2362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         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   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PROGRAM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sz="2800" i="1" dirty="0" smtClean="0">
                <a:solidFill>
                  <a:srgbClr val="FF0000"/>
                </a:solidFill>
              </a:rPr>
              <a:t>August </a:t>
            </a:r>
            <a:r>
              <a:rPr lang="en-US" sz="2800" i="1" dirty="0" smtClean="0">
                <a:solidFill>
                  <a:srgbClr val="FF0000"/>
                </a:solidFill>
              </a:rPr>
              <a:t>23, </a:t>
            </a:r>
            <a:r>
              <a:rPr lang="en-US" sz="2800" i="1" dirty="0" smtClean="0">
                <a:solidFill>
                  <a:srgbClr val="FF0000"/>
                </a:solidFill>
              </a:rPr>
              <a:t>2016</a:t>
            </a:r>
          </a:p>
          <a:p>
            <a:endParaRPr lang="en-US" sz="800" b="1" i="1" dirty="0">
              <a:solidFill>
                <a:srgbClr val="FF0000"/>
              </a:solidFill>
            </a:endParaRPr>
          </a:p>
          <a:p>
            <a:r>
              <a:rPr lang="en-US" sz="2600" i="1" dirty="0" smtClean="0">
                <a:solidFill>
                  <a:srgbClr val="FF0000"/>
                </a:solidFill>
              </a:rPr>
              <a:t>by </a:t>
            </a:r>
            <a:r>
              <a:rPr lang="en-US" sz="2600" i="1" dirty="0" err="1">
                <a:solidFill>
                  <a:srgbClr val="FF0000"/>
                </a:solidFill>
              </a:rPr>
              <a:t>Chauncy</a:t>
            </a:r>
            <a:r>
              <a:rPr lang="en-US" sz="2600" i="1" dirty="0">
                <a:solidFill>
                  <a:srgbClr val="FF0000"/>
                </a:solidFill>
              </a:rPr>
              <a:t> Williams , </a:t>
            </a:r>
            <a:r>
              <a:rPr lang="en-US" sz="2600" i="1" dirty="0" smtClean="0">
                <a:solidFill>
                  <a:srgbClr val="FF0000"/>
                </a:solidFill>
              </a:rPr>
              <a:t>Health Director </a:t>
            </a:r>
            <a:endParaRPr lang="en-US" sz="2600" i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1610380"/>
            <a:ext cx="266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CITY OF </a:t>
            </a:r>
            <a:r>
              <a:rPr lang="en-US" sz="3200" b="1" dirty="0" smtClean="0"/>
              <a:t>ENNIS</a:t>
            </a:r>
            <a:endParaRPr lang="en-US" sz="3200" b="1" dirty="0"/>
          </a:p>
        </p:txBody>
      </p:sp>
      <p:pic>
        <p:nvPicPr>
          <p:cNvPr id="1026" name="Picture 2" descr="Enn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28600"/>
            <a:ext cx="1851598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0" y="3962400"/>
            <a:ext cx="5181600" cy="6858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MOSQUITO CONTROL</a:t>
            </a:r>
            <a:endParaRPr lang="en-US" sz="3600" dirty="0"/>
          </a:p>
        </p:txBody>
      </p:sp>
      <p:pic>
        <p:nvPicPr>
          <p:cNvPr id="11" name="Picture 10" descr="http://img3.catalog.photos.msn.com/Image.aspx?uuid=bff6f4d4-0731-41c6-99f4-344e0939d9a2&amp;w=628&amp;h=498&amp;so=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399"/>
            <a:ext cx="2057400" cy="137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799" y="0"/>
            <a:ext cx="2013097" cy="1351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Since May - </a:t>
            </a:r>
            <a:r>
              <a:rPr lang="en-US" sz="3600" b="1" dirty="0" err="1" smtClean="0">
                <a:solidFill>
                  <a:srgbClr val="FF0000"/>
                </a:solidFill>
              </a:rPr>
              <a:t>Zika</a:t>
            </a:r>
            <a:r>
              <a:rPr lang="en-US" sz="3600" b="1" dirty="0" smtClean="0">
                <a:solidFill>
                  <a:srgbClr val="FF0000"/>
                </a:solidFill>
              </a:rPr>
              <a:t> Virus In Texas </a:t>
            </a:r>
            <a:r>
              <a:rPr lang="en-US" sz="3600" b="1" dirty="0">
                <a:solidFill>
                  <a:srgbClr val="FF0000"/>
                </a:solidFill>
              </a:rPr>
              <a:t>– </a:t>
            </a: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August 23, </a:t>
            </a:r>
            <a:r>
              <a:rPr lang="en-US" sz="3600" b="1" dirty="0">
                <a:solidFill>
                  <a:srgbClr val="FF0000"/>
                </a:solidFill>
              </a:rPr>
              <a:t>2016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91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Texas has had </a:t>
            </a:r>
            <a:r>
              <a:rPr lang="en-US" sz="2000" b="1" dirty="0" smtClean="0"/>
              <a:t>125</a:t>
            </a:r>
            <a:r>
              <a:rPr lang="en-US" sz="2000" dirty="0" smtClean="0"/>
              <a:t> </a:t>
            </a:r>
            <a:r>
              <a:rPr lang="en-US" sz="2000" dirty="0"/>
              <a:t>reported cases of </a:t>
            </a:r>
            <a:r>
              <a:rPr lang="en-US" sz="2000" dirty="0" err="1"/>
              <a:t>Zika</a:t>
            </a:r>
            <a:r>
              <a:rPr lang="en-US" sz="2000" dirty="0"/>
              <a:t> virus disease. </a:t>
            </a:r>
            <a:r>
              <a:rPr lang="en-US" sz="2000" dirty="0" smtClean="0"/>
              <a:t> This </a:t>
            </a:r>
            <a:r>
              <a:rPr lang="en-US" sz="2000" dirty="0"/>
              <a:t>count </a:t>
            </a:r>
            <a:r>
              <a:rPr lang="en-US" sz="2000" dirty="0" smtClean="0"/>
              <a:t>includes:  </a:t>
            </a:r>
            <a:r>
              <a:rPr lang="en-US" sz="2000" b="1" u="sng" dirty="0"/>
              <a:t>three pregnant women</a:t>
            </a:r>
            <a:r>
              <a:rPr lang="en-US" sz="2000" dirty="0"/>
              <a:t>, </a:t>
            </a:r>
            <a:r>
              <a:rPr lang="en-US" sz="2000" b="1" u="sng" dirty="0"/>
              <a:t>two infants infected before birth</a:t>
            </a:r>
            <a:r>
              <a:rPr lang="en-US" sz="2000" dirty="0"/>
              <a:t>, and </a:t>
            </a:r>
            <a:r>
              <a:rPr lang="en-US" sz="2000" b="1" u="sng" dirty="0"/>
              <a:t>one person who had sexual contact with a traveler</a:t>
            </a:r>
            <a:r>
              <a:rPr lang="en-US" sz="2000" b="1" dirty="0" smtClean="0"/>
              <a:t>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667000"/>
            <a:ext cx="2514600" cy="3276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4400" y="1843088"/>
            <a:ext cx="4724400" cy="36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 w="0"/>
                <a:solidFill>
                  <a:srgbClr val="023CB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Texas </a:t>
            </a:r>
            <a:r>
              <a:rPr lang="en-US" sz="2000" b="1" dirty="0" err="1" smtClean="0">
                <a:ln w="0"/>
                <a:solidFill>
                  <a:srgbClr val="023CB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Zika</a:t>
            </a:r>
            <a:r>
              <a:rPr lang="en-US" sz="2000" b="1" dirty="0" smtClean="0">
                <a:ln w="0"/>
                <a:solidFill>
                  <a:srgbClr val="023CB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Cases by County: </a:t>
            </a:r>
            <a:endParaRPr lang="en-US" sz="2000" b="1" dirty="0">
              <a:solidFill>
                <a:srgbClr val="023CBE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852012"/>
              </p:ext>
            </p:extLst>
          </p:nvPr>
        </p:nvGraphicFramePr>
        <p:xfrm>
          <a:off x="609600" y="2286000"/>
          <a:ext cx="2286000" cy="4412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762000"/>
              </a:tblGrid>
              <a:tr h="3394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County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Cases</a:t>
                      </a:r>
                      <a:endParaRPr lang="en-US" sz="1600" dirty="0"/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Bell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Bexar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Brazos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*Collin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*Dallas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*Denton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El Paso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*Ellis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Fort Bend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Frio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Gray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Galveston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727270"/>
              </p:ext>
            </p:extLst>
          </p:nvPr>
        </p:nvGraphicFramePr>
        <p:xfrm>
          <a:off x="3672669" y="2286000"/>
          <a:ext cx="21717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/>
                <a:gridCol w="742950"/>
              </a:tblGrid>
              <a:tr h="3289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County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Cases</a:t>
                      </a:r>
                      <a:endParaRPr lang="en-US" sz="1600" dirty="0"/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*Grayson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Greg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Hamilton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Harris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Jefferson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Lubbock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Medina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*Palo Pinto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Randall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*Tarrant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Travis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 Verde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159327"/>
              </p:ext>
            </p:extLst>
          </p:nvPr>
        </p:nvGraphicFramePr>
        <p:xfrm>
          <a:off x="6476858" y="6169645"/>
          <a:ext cx="19812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</a:tblGrid>
              <a:tr h="32639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125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943205"/>
              </p:ext>
            </p:extLst>
          </p:nvPr>
        </p:nvGraphicFramePr>
        <p:xfrm>
          <a:off x="6221247" y="2316480"/>
          <a:ext cx="21717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/>
                <a:gridCol w="742950"/>
              </a:tblGrid>
              <a:tr h="3289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County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Cases</a:t>
                      </a:r>
                      <a:endParaRPr lang="en-US" sz="1600" dirty="0"/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Walker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Williamson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</a:tr>
              <a:tr h="328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*Wise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21247" y="4515184"/>
            <a:ext cx="2236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*North Central Texas Counties 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5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001000" cy="914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Before </a:t>
            </a:r>
            <a:r>
              <a:rPr lang="en-US" sz="3200" b="1" dirty="0" err="1" smtClean="0">
                <a:solidFill>
                  <a:srgbClr val="FF0000"/>
                </a:solidFill>
              </a:rPr>
              <a:t>Zika</a:t>
            </a:r>
            <a:r>
              <a:rPr lang="en-US" sz="3200" b="1" dirty="0" smtClean="0">
                <a:solidFill>
                  <a:srgbClr val="FF0000"/>
                </a:solidFill>
              </a:rPr>
              <a:t> – the West Nile </a:t>
            </a:r>
            <a:r>
              <a:rPr lang="en-US" sz="3200" b="1" dirty="0">
                <a:solidFill>
                  <a:srgbClr val="FF0000"/>
                </a:solidFill>
              </a:rPr>
              <a:t>Outbreak </a:t>
            </a:r>
            <a:r>
              <a:rPr lang="en-US" sz="3200" b="1" dirty="0" smtClean="0">
                <a:solidFill>
                  <a:srgbClr val="FF0000"/>
                </a:solidFill>
              </a:rPr>
              <a:t>In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Ellis County October 31, 2012</a:t>
            </a:r>
            <a:endParaRPr lang="en-US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219634"/>
              </p:ext>
            </p:extLst>
          </p:nvPr>
        </p:nvGraphicFramePr>
        <p:xfrm>
          <a:off x="990600" y="939974"/>
          <a:ext cx="7391403" cy="523222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14116"/>
                <a:gridCol w="695116"/>
                <a:gridCol w="538154"/>
                <a:gridCol w="1177212"/>
                <a:gridCol w="538154"/>
                <a:gridCol w="538154"/>
                <a:gridCol w="538154"/>
                <a:gridCol w="538154"/>
                <a:gridCol w="538154"/>
                <a:gridCol w="538154"/>
                <a:gridCol w="538154"/>
                <a:gridCol w="899727"/>
              </a:tblGrid>
              <a:tr h="191911"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rgbClr val="0307BD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0307BD"/>
                          </a:solidFill>
                        </a:rPr>
                        <a:t>WN Death</a:t>
                      </a:r>
                      <a:endParaRPr lang="en-US" sz="900" b="1" i="0" u="none" strike="noStrike" dirty="0">
                        <a:solidFill>
                          <a:srgbClr val="0307BD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0307BD"/>
                          </a:solidFill>
                        </a:rPr>
                        <a:t>DOD</a:t>
                      </a:r>
                      <a:endParaRPr lang="en-US" sz="900" b="1" i="0" u="none" strike="noStrike" dirty="0">
                        <a:solidFill>
                          <a:srgbClr val="0307BD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0307BD"/>
                          </a:solidFill>
                        </a:rPr>
                        <a:t>City</a:t>
                      </a:r>
                      <a:endParaRPr lang="en-US" sz="900" b="1" i="0" u="none" strike="noStrike" dirty="0">
                        <a:solidFill>
                          <a:srgbClr val="0307BD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0307BD"/>
                          </a:solidFill>
                        </a:rPr>
                        <a:t>Zip</a:t>
                      </a:r>
                      <a:endParaRPr lang="en-US" sz="900" b="1" i="0" u="none" strike="noStrike" dirty="0">
                        <a:solidFill>
                          <a:srgbClr val="0307BD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0307BD"/>
                          </a:solidFill>
                        </a:rPr>
                        <a:t>County</a:t>
                      </a:r>
                      <a:endParaRPr lang="en-US" sz="900" b="1" i="0" u="none" strike="noStrike" dirty="0">
                        <a:solidFill>
                          <a:srgbClr val="0307BD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0307BD"/>
                          </a:solidFill>
                        </a:rPr>
                        <a:t>Onset</a:t>
                      </a:r>
                      <a:endParaRPr lang="en-US" sz="900" b="1" i="0" u="none" strike="noStrike" dirty="0">
                        <a:solidFill>
                          <a:srgbClr val="0307BD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0307BD"/>
                          </a:solidFill>
                        </a:rPr>
                        <a:t>Age</a:t>
                      </a:r>
                      <a:endParaRPr lang="en-US" sz="900" b="1" i="0" u="none" strike="noStrike" dirty="0">
                        <a:solidFill>
                          <a:srgbClr val="0307BD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0307BD"/>
                          </a:solidFill>
                        </a:rPr>
                        <a:t>Sex</a:t>
                      </a:r>
                      <a:endParaRPr lang="en-US" sz="900" b="1" i="0" u="none" strike="noStrike" dirty="0">
                        <a:solidFill>
                          <a:srgbClr val="0307BD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0307BD"/>
                          </a:solidFill>
                        </a:rPr>
                        <a:t>Race</a:t>
                      </a:r>
                      <a:endParaRPr lang="en-US" sz="900" b="1" i="0" u="none" strike="noStrike" dirty="0">
                        <a:solidFill>
                          <a:srgbClr val="0307BD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0307BD"/>
                          </a:solidFill>
                        </a:rPr>
                        <a:t>Hispanic</a:t>
                      </a:r>
                      <a:endParaRPr lang="en-US" sz="900" b="1" i="0" u="none" strike="noStrike" dirty="0">
                        <a:solidFill>
                          <a:srgbClr val="0307BD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solidFill>
                            <a:srgbClr val="0307BD"/>
                          </a:solidFill>
                        </a:rPr>
                        <a:t>Diagnosis</a:t>
                      </a:r>
                      <a:endParaRPr lang="en-US" sz="900" b="1" i="0" u="none" strike="noStrike" dirty="0">
                        <a:solidFill>
                          <a:srgbClr val="0307BD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Ferris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6/17/2012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45.4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Waxahachie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7/9/2012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21.3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Ferris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6/30/2012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41.9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Waxahachie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7/8/2012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56.8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Ferris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7/4/2012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48.2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Red Oak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75154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7/20/2012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42.0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Waxahachie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7/20/2012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24.1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Waxahachie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7/27/2012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35.6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Waxahachie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8/1/2012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40.9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Waxahachie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7/30/2012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48.9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Waxahachie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8/6/2012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48.6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Waxahachie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8/10/2012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45.6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Midlothian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76065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8/9/2012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29.9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Midlothian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76065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8/16/2012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40.8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Red Oak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75154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8/24/2012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48.2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Red Oak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75154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9/9/2012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68.6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 Fever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Midlothian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76065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7/9/2012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1.7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WNND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18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8/3/2012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Midlothian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76065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Ellis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7/21/2012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75.2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rgbClr val="FF0000"/>
                          </a:solidFill>
                        </a:rPr>
                        <a:t>WNND</a:t>
                      </a:r>
                      <a:endParaRPr lang="en-US" sz="105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Midlothian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76063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7/30/2012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15.4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/>
                        <a:t>WNND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Ovilla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75154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7/31/2012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38.1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/>
                        <a:t>WNND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8/28/2012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Midlothian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76065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Ellis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8/17/2012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81.5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W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u="none" strike="noStrike" dirty="0">
                          <a:solidFill>
                            <a:srgbClr val="FF0000"/>
                          </a:solidFill>
                        </a:rPr>
                        <a:t>WNND</a:t>
                      </a:r>
                      <a:endParaRPr lang="en-US" sz="1050" b="1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Waxahachie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8/12/2012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60.0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/>
                        <a:t>WNND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Waxahachie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8/31/2012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52.2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/>
                        <a:t>WNND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Red Oak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75154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9/4/2012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54.2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F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/>
                        <a:t>WNND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  <a:tr h="1919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No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Midlothian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76065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Ellis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/>
                        <a:t>8/15/2012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39.3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U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/>
                        <a:t>WNND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81" marR="8381" marT="8381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180892"/>
            <a:ext cx="853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WN = West Nile  Fever            WNND = West Nile </a:t>
            </a:r>
            <a:r>
              <a:rPr lang="en-US" i="1" dirty="0" smtClean="0">
                <a:solidFill>
                  <a:srgbClr val="00B050"/>
                </a:solidFill>
              </a:rPr>
              <a:t>neuroinvasive disease </a:t>
            </a:r>
            <a:r>
              <a:rPr lang="en-US" b="1" i="1" dirty="0" smtClean="0">
                <a:solidFill>
                  <a:srgbClr val="00B050"/>
                </a:solidFill>
              </a:rPr>
              <a:t>(severe cases) </a:t>
            </a:r>
            <a:r>
              <a:rPr lang="en-US" i="1" dirty="0" smtClean="0">
                <a:solidFill>
                  <a:srgbClr val="00B050"/>
                </a:solidFill>
              </a:rPr>
              <a:t>.  </a:t>
            </a:r>
            <a:endParaRPr lang="en-US" sz="1200" i="1" dirty="0" smtClean="0">
              <a:solidFill>
                <a:srgbClr val="00B05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No human WNND or WNF cases have been reported within the City of Ennis.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Nile Virus Ennis </a:t>
            </a:r>
            <a:b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646364"/>
              </p:ext>
            </p:extLst>
          </p:nvPr>
        </p:nvGraphicFramePr>
        <p:xfrm>
          <a:off x="304800" y="533400"/>
          <a:ext cx="8859671" cy="66063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2911"/>
                <a:gridCol w="1865194"/>
                <a:gridCol w="1709761"/>
                <a:gridCol w="1710737"/>
                <a:gridCol w="1631068"/>
              </a:tblGrid>
              <a:tr h="322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5750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           Date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Address           Date</a:t>
                      </a:r>
                    </a:p>
                    <a:p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Address           Date</a:t>
                      </a:r>
                    </a:p>
                    <a:p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Address           Date</a:t>
                      </a:r>
                    </a:p>
                    <a:p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8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Address           Date</a:t>
                      </a:r>
                      <a:endParaRPr lang="en-US" sz="14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88000"/>
                      </a:schemeClr>
                    </a:solidFill>
                  </a:tcPr>
                </a:tc>
              </a:tr>
              <a:tr h="40368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200" dirty="0" smtClean="0"/>
                        <a:t>1. 1311 Sundale  06/27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2004 Jack McKay  10/3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103 Ave. D  08/28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504 W. Waco 08/10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504 W. Waco 06/28</a:t>
                      </a:r>
                      <a:endParaRPr lang="en-US" sz="1200" dirty="0"/>
                    </a:p>
                  </a:txBody>
                  <a:tcPr/>
                </a:tc>
              </a:tr>
              <a:tr h="40368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200" dirty="0" smtClean="0"/>
                        <a:t>2. 1100 Savanna  07/18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9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105 Ave. D  10/16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9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504 W. Waco 08/28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9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504 W. Waco 09/24</a:t>
                      </a:r>
                    </a:p>
                    <a:p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9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901 Park  07/13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91000"/>
                      </a:schemeClr>
                    </a:solidFill>
                  </a:tcPr>
                </a:tc>
              </a:tr>
              <a:tr h="3274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 1311 Oak</a:t>
                      </a:r>
                      <a:r>
                        <a:rPr lang="en-US" sz="1200" baseline="0" dirty="0" smtClean="0"/>
                        <a:t> Creek  07/24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808 E. Burnett 10/28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103 Ave. D 10/29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901 Park 10/05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1205</a:t>
                      </a:r>
                      <a:r>
                        <a:rPr lang="en-US" sz="1200" baseline="0" dirty="0" smtClean="0"/>
                        <a:t> Edgewood 07/18</a:t>
                      </a:r>
                      <a:endParaRPr lang="en-US" sz="1200" dirty="0"/>
                    </a:p>
                  </a:txBody>
                  <a:tcPr/>
                </a:tc>
              </a:tr>
              <a:tr h="3274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1207 N. Preston 07/30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504 W. Waco 7/25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90000"/>
                      </a:schemeClr>
                    </a:solidFill>
                  </a:tcPr>
                </a:tc>
              </a:tr>
              <a:tr h="3274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904 N. Preston  08/29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1205</a:t>
                      </a:r>
                      <a:r>
                        <a:rPr lang="en-US" sz="1200" baseline="0" dirty="0" smtClean="0"/>
                        <a:t> Edgewood 07/27</a:t>
                      </a:r>
                      <a:endParaRPr lang="en-US" sz="1200" dirty="0"/>
                    </a:p>
                  </a:txBody>
                  <a:tcPr/>
                </a:tc>
              </a:tr>
              <a:tr h="3274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 1000 E. Burnett  09/20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1205</a:t>
                      </a:r>
                      <a:r>
                        <a:rPr lang="en-US" sz="1200" baseline="0" dirty="0" smtClean="0"/>
                        <a:t> Edgewood 08/01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  <a:alpha val="90000"/>
                      </a:schemeClr>
                    </a:solidFill>
                  </a:tcPr>
                </a:tc>
              </a:tr>
              <a:tr h="3274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501 W. Waco 08/01</a:t>
                      </a:r>
                      <a:endParaRPr lang="en-US" sz="1200" dirty="0"/>
                    </a:p>
                  </a:txBody>
                  <a:tcPr/>
                </a:tc>
              </a:tr>
              <a:tr h="3274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 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901 Park  08/01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74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9. 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2804 </a:t>
                      </a:r>
                      <a:r>
                        <a:rPr lang="en-US" sz="1200" dirty="0" err="1" smtClean="0"/>
                        <a:t>Tenison</a:t>
                      </a:r>
                      <a:r>
                        <a:rPr lang="en-US" sz="1200" baseline="0" dirty="0" smtClean="0"/>
                        <a:t>  08/03</a:t>
                      </a:r>
                      <a:endParaRPr lang="en-US" sz="1200" dirty="0"/>
                    </a:p>
                  </a:txBody>
                  <a:tcPr/>
                </a:tc>
              </a:tr>
              <a:tr h="3274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10.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1205</a:t>
                      </a:r>
                      <a:r>
                        <a:rPr lang="en-US" sz="1200" baseline="0" dirty="0" smtClean="0"/>
                        <a:t> Edgewood 08/09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74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103 Ave. D  08/09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</a:tr>
              <a:tr h="3274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12.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504 W. Waco 08/09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74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13.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814</a:t>
                      </a:r>
                      <a:r>
                        <a:rPr lang="en-US" sz="1200" baseline="0" dirty="0" smtClean="0"/>
                        <a:t> Oak Creek 08/10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Goldenrod 08/11</a:t>
                      </a:r>
                      <a:endParaRPr lang="en-US" sz="1200" dirty="0"/>
                    </a:p>
                  </a:txBody>
                  <a:tcPr>
                    <a:noFill/>
                  </a:tcPr>
                </a:tc>
              </a:tr>
              <a:tr h="64588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307BD"/>
                          </a:solidFill>
                        </a:rPr>
                        <a:t># of Traps Set = 116</a:t>
                      </a:r>
                    </a:p>
                    <a:p>
                      <a:r>
                        <a:rPr lang="en-US" sz="1200" b="1" dirty="0" smtClean="0">
                          <a:solidFill>
                            <a:srgbClr val="0307BD"/>
                          </a:solidFill>
                        </a:rPr>
                        <a:t>X Ground</a:t>
                      </a:r>
                      <a:r>
                        <a:rPr lang="en-US" sz="1200" b="1" baseline="0" dirty="0" smtClean="0">
                          <a:solidFill>
                            <a:srgbClr val="0307BD"/>
                          </a:solidFill>
                        </a:rPr>
                        <a:t> Sprayed = 27</a:t>
                      </a:r>
                      <a:endParaRPr lang="en-US" sz="1200" b="1" dirty="0">
                        <a:solidFill>
                          <a:srgbClr val="0307BD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307BD"/>
                          </a:solidFill>
                        </a:rPr>
                        <a:t># of Traps Set = 265</a:t>
                      </a:r>
                    </a:p>
                    <a:p>
                      <a:r>
                        <a:rPr lang="en-US" sz="1200" b="1" dirty="0" smtClean="0">
                          <a:solidFill>
                            <a:srgbClr val="0307BD"/>
                          </a:solidFill>
                        </a:rPr>
                        <a:t>X Ground</a:t>
                      </a:r>
                      <a:r>
                        <a:rPr lang="en-US" sz="1200" b="1" baseline="0" dirty="0" smtClean="0">
                          <a:solidFill>
                            <a:srgbClr val="0307BD"/>
                          </a:solidFill>
                        </a:rPr>
                        <a:t> Sprayed = 30</a:t>
                      </a:r>
                      <a:endParaRPr lang="en-US" sz="1200" b="1" dirty="0" smtClean="0">
                        <a:solidFill>
                          <a:srgbClr val="0307BD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0307BD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307BD"/>
                          </a:solidFill>
                        </a:rPr>
                        <a:t># of Traps Set = 174</a:t>
                      </a:r>
                    </a:p>
                    <a:p>
                      <a:r>
                        <a:rPr lang="en-US" sz="1200" b="1" dirty="0" smtClean="0">
                          <a:solidFill>
                            <a:srgbClr val="0307BD"/>
                          </a:solidFill>
                        </a:rPr>
                        <a:t>X Ground</a:t>
                      </a:r>
                      <a:r>
                        <a:rPr lang="en-US" sz="1200" b="1" baseline="0" dirty="0" smtClean="0">
                          <a:solidFill>
                            <a:srgbClr val="0307BD"/>
                          </a:solidFill>
                        </a:rPr>
                        <a:t> Sprayed = 8</a:t>
                      </a:r>
                      <a:endParaRPr lang="en-US" sz="1200" b="1" dirty="0">
                        <a:solidFill>
                          <a:srgbClr val="0307BD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307BD"/>
                          </a:solidFill>
                        </a:rPr>
                        <a:t># of Traps Set =186</a:t>
                      </a:r>
                    </a:p>
                    <a:p>
                      <a:r>
                        <a:rPr lang="en-US" sz="1200" b="1" dirty="0" smtClean="0">
                          <a:solidFill>
                            <a:srgbClr val="0307BD"/>
                          </a:solidFill>
                        </a:rPr>
                        <a:t>X Ground</a:t>
                      </a:r>
                      <a:r>
                        <a:rPr lang="en-US" sz="1200" b="1" baseline="0" dirty="0" smtClean="0">
                          <a:solidFill>
                            <a:srgbClr val="0307BD"/>
                          </a:solidFill>
                        </a:rPr>
                        <a:t> Sprayed = 13 </a:t>
                      </a:r>
                      <a:endParaRPr lang="en-US" sz="1200" b="1" dirty="0">
                        <a:solidFill>
                          <a:srgbClr val="0307BD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307BD"/>
                          </a:solidFill>
                        </a:rPr>
                        <a:t># of Traps Set = 136</a:t>
                      </a:r>
                    </a:p>
                    <a:p>
                      <a:r>
                        <a:rPr lang="en-US" sz="1200" b="1" dirty="0" smtClean="0">
                          <a:solidFill>
                            <a:srgbClr val="0307BD"/>
                          </a:solidFill>
                        </a:rPr>
                        <a:t>X Ground</a:t>
                      </a:r>
                      <a:r>
                        <a:rPr lang="en-US" sz="1200" b="1" baseline="0" dirty="0" smtClean="0">
                          <a:solidFill>
                            <a:srgbClr val="0307BD"/>
                          </a:solidFill>
                        </a:rPr>
                        <a:t> Sprayed = 16</a:t>
                      </a:r>
                      <a:endParaRPr lang="en-US" sz="1200" b="1" dirty="0">
                        <a:solidFill>
                          <a:srgbClr val="0307BD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14449" y="220365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23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Sample Pools </a:t>
            </a:r>
            <a:r>
              <a:rPr lang="en-US" b="1" dirty="0">
                <a:solidFill>
                  <a:srgbClr val="023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WNV Mosquitos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" y="6400800"/>
            <a:ext cx="9105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579" y="2780962"/>
            <a:ext cx="4213884" cy="23490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1050" y="5129978"/>
            <a:ext cx="504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Mosquito season varies from year to year depending on temperature, moisture and other conditions. The map shows approximate periods when mosquitoes may be most active, with activity tapering off for a month or more before and after. </a:t>
            </a:r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4267200" y="4267200"/>
            <a:ext cx="990600" cy="304800"/>
          </a:xfrm>
          <a:prstGeom prst="ellipse">
            <a:avLst/>
          </a:prstGeom>
          <a:noFill/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0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B2C7E2">
                <a:alpha val="8000"/>
              </a:srgbClr>
            </a:gs>
            <a:gs pos="71812">
              <a:srgbClr val="B3C8E2"/>
            </a:gs>
            <a:gs pos="69625">
              <a:srgbClr val="B5CAE3"/>
            </a:gs>
            <a:gs pos="65250">
              <a:srgbClr val="B9CDE5"/>
            </a:gs>
            <a:gs pos="56500">
              <a:srgbClr val="C2D3E8"/>
            </a:gs>
            <a:gs pos="39000">
              <a:srgbClr val="D3E0EF"/>
            </a:gs>
            <a:gs pos="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Nile Virus Ennis 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to August 23,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676400" y="6356350"/>
            <a:ext cx="6934200" cy="365125"/>
          </a:xfrm>
        </p:spPr>
        <p:txBody>
          <a:bodyPr/>
          <a:lstStyle/>
          <a:p>
            <a:fld id="{A6E7934F-8B55-4F85-9DD9-B0CA7BFB0AF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350297"/>
              </p:ext>
            </p:extLst>
          </p:nvPr>
        </p:nvGraphicFramePr>
        <p:xfrm>
          <a:off x="453788" y="1219200"/>
          <a:ext cx="8229600" cy="5286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304800" y="6324582"/>
            <a:ext cx="7772400" cy="38101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cs typeface="Arial" panose="020B0604020202020204" pitchFamily="34" charset="0"/>
              </a:rPr>
              <a:t>                            </a:t>
            </a:r>
            <a:r>
              <a:rPr lang="en-US" sz="1800" dirty="0" smtClean="0">
                <a:cs typeface="Arial" panose="020B0604020202020204" pitchFamily="34" charset="0"/>
              </a:rPr>
              <a:t>6 Positives  3 Positives   3 Positives   3 Positives  14 Positives     </a:t>
            </a:r>
            <a:endParaRPr lang="en-US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7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4500" b="1" dirty="0">
                <a:solidFill>
                  <a:srgbClr val="FF0000"/>
                </a:solidFill>
              </a:rPr>
              <a:t>WNV Disease Surveillance &amp; Abatement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5105401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sz="3400" dirty="0" smtClean="0">
                <a:solidFill>
                  <a:srgbClr val="0307BD"/>
                </a:solidFill>
              </a:rPr>
              <a:t>When </a:t>
            </a:r>
            <a:r>
              <a:rPr lang="en-US" sz="3400" dirty="0">
                <a:solidFill>
                  <a:srgbClr val="0307BD"/>
                </a:solidFill>
              </a:rPr>
              <a:t>the application of </a:t>
            </a:r>
            <a:r>
              <a:rPr lang="en-US" sz="3400" dirty="0" err="1">
                <a:solidFill>
                  <a:srgbClr val="0307BD"/>
                </a:solidFill>
              </a:rPr>
              <a:t>adulticide</a:t>
            </a:r>
            <a:r>
              <a:rPr lang="en-US" sz="3400" dirty="0">
                <a:solidFill>
                  <a:srgbClr val="0307BD"/>
                </a:solidFill>
              </a:rPr>
              <a:t> is warranted, staff sprays </a:t>
            </a:r>
            <a:r>
              <a:rPr lang="en-US" sz="3400" dirty="0" smtClean="0">
                <a:solidFill>
                  <a:srgbClr val="0307BD"/>
                </a:solidFill>
              </a:rPr>
              <a:t>one half of the City one night and the other half of the City two nights later to </a:t>
            </a:r>
            <a:r>
              <a:rPr lang="en-US" sz="3400" dirty="0">
                <a:solidFill>
                  <a:srgbClr val="0307BD"/>
                </a:solidFill>
              </a:rPr>
              <a:t>disrupt the mosquito life cycle </a:t>
            </a:r>
            <a:endParaRPr lang="en-US" sz="3400" dirty="0" smtClean="0">
              <a:solidFill>
                <a:srgbClr val="0307BD"/>
              </a:solidFill>
            </a:endParaRPr>
          </a:p>
          <a:p>
            <a:endParaRPr lang="en-US" sz="3400" dirty="0">
              <a:solidFill>
                <a:srgbClr val="0307BD"/>
              </a:solidFill>
            </a:endParaRPr>
          </a:p>
          <a:p>
            <a:r>
              <a:rPr lang="en-US" sz="3400" dirty="0" smtClean="0">
                <a:solidFill>
                  <a:srgbClr val="0307BD"/>
                </a:solidFill>
              </a:rPr>
              <a:t>Health Department staff </a:t>
            </a:r>
            <a:r>
              <a:rPr lang="en-US" sz="3400" dirty="0">
                <a:solidFill>
                  <a:srgbClr val="0307BD"/>
                </a:solidFill>
              </a:rPr>
              <a:t>also respond to reports of stagnant water on a continuous basis as part of the WNV disease abatement program </a:t>
            </a:r>
            <a:endParaRPr lang="en-US" sz="3400" dirty="0" smtClean="0">
              <a:solidFill>
                <a:srgbClr val="0307BD"/>
              </a:solidFill>
            </a:endParaRPr>
          </a:p>
          <a:p>
            <a:endParaRPr lang="en-US" sz="3400" dirty="0">
              <a:solidFill>
                <a:srgbClr val="0307BD"/>
              </a:solidFill>
            </a:endParaRPr>
          </a:p>
          <a:p>
            <a:r>
              <a:rPr lang="en-US" sz="3400" dirty="0" smtClean="0">
                <a:solidFill>
                  <a:srgbClr val="0307BD"/>
                </a:solidFill>
              </a:rPr>
              <a:t>YTD 2016, 14 </a:t>
            </a:r>
            <a:r>
              <a:rPr lang="en-US" sz="3400" dirty="0">
                <a:solidFill>
                  <a:srgbClr val="0307BD"/>
                </a:solidFill>
              </a:rPr>
              <a:t>mosquito pools within </a:t>
            </a:r>
            <a:r>
              <a:rPr lang="en-US" sz="3400" dirty="0" smtClean="0">
                <a:solidFill>
                  <a:srgbClr val="0307BD"/>
                </a:solidFill>
              </a:rPr>
              <a:t>Ennis have </a:t>
            </a:r>
            <a:r>
              <a:rPr lang="en-US" sz="3400" dirty="0">
                <a:solidFill>
                  <a:srgbClr val="0307BD"/>
                </a:solidFill>
              </a:rPr>
              <a:t>tested positive for WNV, </a:t>
            </a:r>
            <a:r>
              <a:rPr lang="en-US" sz="3400" dirty="0" smtClean="0">
                <a:solidFill>
                  <a:srgbClr val="0307BD"/>
                </a:solidFill>
              </a:rPr>
              <a:t>no human cases of the virus have been identified</a:t>
            </a:r>
          </a:p>
          <a:p>
            <a:endParaRPr lang="en-US" sz="3400" dirty="0">
              <a:solidFill>
                <a:srgbClr val="0307BD"/>
              </a:solidFill>
            </a:endParaRPr>
          </a:p>
          <a:p>
            <a:r>
              <a:rPr lang="en-US" sz="3400" dirty="0" smtClean="0">
                <a:solidFill>
                  <a:srgbClr val="0307BD"/>
                </a:solidFill>
              </a:rPr>
              <a:t>Sixteen traps </a:t>
            </a:r>
            <a:r>
              <a:rPr lang="en-US" sz="3400" dirty="0">
                <a:solidFill>
                  <a:srgbClr val="0307BD"/>
                </a:solidFill>
              </a:rPr>
              <a:t>have captured </a:t>
            </a:r>
            <a:r>
              <a:rPr lang="en-US" sz="3400" dirty="0" smtClean="0">
                <a:solidFill>
                  <a:srgbClr val="0307BD"/>
                </a:solidFill>
              </a:rPr>
              <a:t>150</a:t>
            </a:r>
            <a:r>
              <a:rPr lang="en-US" sz="3400" dirty="0">
                <a:solidFill>
                  <a:srgbClr val="0307BD"/>
                </a:solidFill>
              </a:rPr>
              <a:t>+ mosquitoes since </a:t>
            </a:r>
            <a:r>
              <a:rPr lang="en-US" sz="3400" dirty="0" smtClean="0">
                <a:solidFill>
                  <a:srgbClr val="0307BD"/>
                </a:solidFill>
              </a:rPr>
              <a:t>late-June </a:t>
            </a:r>
            <a:r>
              <a:rPr lang="en-US" sz="3400" dirty="0">
                <a:solidFill>
                  <a:srgbClr val="0307BD"/>
                </a:solidFill>
              </a:rPr>
              <a:t>and staff </a:t>
            </a:r>
            <a:r>
              <a:rPr lang="en-US" sz="3400" dirty="0" smtClean="0">
                <a:solidFill>
                  <a:srgbClr val="0307BD"/>
                </a:solidFill>
              </a:rPr>
              <a:t>has been spraying since that time </a:t>
            </a:r>
            <a:endParaRPr lang="en-US" sz="3400" dirty="0">
              <a:solidFill>
                <a:srgbClr val="0307B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4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MOSQUITO CONTROL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0227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307BD"/>
                </a:solidFill>
              </a:rPr>
              <a:t>A SMALL </a:t>
            </a:r>
            <a:r>
              <a:rPr lang="en-US" dirty="0">
                <a:solidFill>
                  <a:srgbClr val="0307BD"/>
                </a:solidFill>
              </a:rPr>
              <a:t>BUT VITAL PROGRAM</a:t>
            </a:r>
          </a:p>
          <a:p>
            <a:pPr marL="0" indent="0">
              <a:buNone/>
            </a:pPr>
            <a:endParaRPr lang="en-US" dirty="0">
              <a:solidFill>
                <a:srgbClr val="0307BD"/>
              </a:solidFill>
            </a:endParaRPr>
          </a:p>
          <a:p>
            <a:r>
              <a:rPr lang="en-US" sz="3400" dirty="0" smtClean="0">
                <a:solidFill>
                  <a:srgbClr val="0307BD"/>
                </a:solidFill>
              </a:rPr>
              <a:t>3 </a:t>
            </a:r>
            <a:r>
              <a:rPr lang="en-US" sz="3400" dirty="0">
                <a:solidFill>
                  <a:srgbClr val="0307BD"/>
                </a:solidFill>
              </a:rPr>
              <a:t>Health </a:t>
            </a:r>
            <a:r>
              <a:rPr lang="en-US" sz="3400" dirty="0" smtClean="0">
                <a:solidFill>
                  <a:srgbClr val="0307BD"/>
                </a:solidFill>
              </a:rPr>
              <a:t>Generalist FTE’s and a 0.5 FTE Park Department employee are </a:t>
            </a:r>
            <a:r>
              <a:rPr lang="en-US" sz="3400" dirty="0">
                <a:solidFill>
                  <a:srgbClr val="0307BD"/>
                </a:solidFill>
              </a:rPr>
              <a:t>assigned </a:t>
            </a:r>
            <a:r>
              <a:rPr lang="en-US" sz="3400" dirty="0" smtClean="0">
                <a:solidFill>
                  <a:srgbClr val="0307BD"/>
                </a:solidFill>
              </a:rPr>
              <a:t>to the program. </a:t>
            </a:r>
          </a:p>
          <a:p>
            <a:endParaRPr lang="en-US" sz="3400" dirty="0" smtClean="0">
              <a:solidFill>
                <a:srgbClr val="0307BD"/>
              </a:solidFill>
            </a:endParaRPr>
          </a:p>
          <a:p>
            <a:r>
              <a:rPr lang="en-US" sz="3400" dirty="0" smtClean="0">
                <a:solidFill>
                  <a:srgbClr val="0307BD"/>
                </a:solidFill>
              </a:rPr>
              <a:t>Equipment, Shipping, and Supplies.</a:t>
            </a:r>
          </a:p>
          <a:p>
            <a:endParaRPr lang="en-US" sz="3400" dirty="0">
              <a:solidFill>
                <a:srgbClr val="0307BD"/>
              </a:solidFill>
            </a:endParaRPr>
          </a:p>
          <a:p>
            <a:r>
              <a:rPr lang="en-US" sz="3400" dirty="0" smtClean="0">
                <a:solidFill>
                  <a:srgbClr val="0307BD"/>
                </a:solidFill>
              </a:rPr>
              <a:t>~$7,000 </a:t>
            </a:r>
            <a:r>
              <a:rPr lang="en-US" sz="3400" dirty="0">
                <a:solidFill>
                  <a:srgbClr val="0307BD"/>
                </a:solidFill>
              </a:rPr>
              <a:t>budget for </a:t>
            </a:r>
            <a:r>
              <a:rPr lang="en-US" sz="3400" dirty="0" smtClean="0">
                <a:solidFill>
                  <a:srgbClr val="0307BD"/>
                </a:solidFill>
              </a:rPr>
              <a:t>operations.</a:t>
            </a:r>
          </a:p>
          <a:p>
            <a:endParaRPr lang="en-US" sz="3400" dirty="0" smtClean="0">
              <a:solidFill>
                <a:srgbClr val="0307BD"/>
              </a:solidFill>
            </a:endParaRPr>
          </a:p>
          <a:p>
            <a:r>
              <a:rPr lang="en-US" sz="3400" dirty="0" smtClean="0">
                <a:solidFill>
                  <a:srgbClr val="0307BD"/>
                </a:solidFill>
              </a:rPr>
              <a:t>Actual Cost per FY: </a:t>
            </a:r>
          </a:p>
          <a:p>
            <a:pPr lvl="2"/>
            <a:r>
              <a:rPr lang="en-US" sz="3400" dirty="0" smtClean="0">
                <a:solidFill>
                  <a:srgbClr val="0307BD"/>
                </a:solidFill>
              </a:rPr>
              <a:t>2012 </a:t>
            </a:r>
            <a:r>
              <a:rPr lang="en-US" sz="3400" dirty="0">
                <a:solidFill>
                  <a:srgbClr val="0307BD"/>
                </a:solidFill>
              </a:rPr>
              <a:t>Total Cost: </a:t>
            </a:r>
            <a:r>
              <a:rPr lang="en-US" sz="3400" dirty="0" smtClean="0">
                <a:solidFill>
                  <a:srgbClr val="0307BD"/>
                </a:solidFill>
              </a:rPr>
              <a:t>$11,850.00</a:t>
            </a:r>
            <a:r>
              <a:rPr lang="en-US" sz="3400" dirty="0">
                <a:solidFill>
                  <a:srgbClr val="0307BD"/>
                </a:solidFill>
              </a:rPr>
              <a:t>; </a:t>
            </a:r>
            <a:endParaRPr lang="en-US" sz="3400" dirty="0" smtClean="0">
              <a:solidFill>
                <a:srgbClr val="0307BD"/>
              </a:solidFill>
            </a:endParaRPr>
          </a:p>
          <a:p>
            <a:pPr lvl="2"/>
            <a:r>
              <a:rPr lang="en-US" sz="3400" dirty="0" smtClean="0">
                <a:solidFill>
                  <a:srgbClr val="0307BD"/>
                </a:solidFill>
              </a:rPr>
              <a:t>2013 </a:t>
            </a:r>
            <a:r>
              <a:rPr lang="en-US" sz="3400" dirty="0">
                <a:solidFill>
                  <a:srgbClr val="0307BD"/>
                </a:solidFill>
              </a:rPr>
              <a:t>Total Cost: </a:t>
            </a:r>
            <a:r>
              <a:rPr lang="en-US" sz="3400" dirty="0" smtClean="0">
                <a:solidFill>
                  <a:srgbClr val="0307BD"/>
                </a:solidFill>
              </a:rPr>
              <a:t>$9980.00</a:t>
            </a:r>
            <a:r>
              <a:rPr lang="en-US" sz="3400" dirty="0">
                <a:solidFill>
                  <a:srgbClr val="0307BD"/>
                </a:solidFill>
              </a:rPr>
              <a:t>;  </a:t>
            </a:r>
            <a:endParaRPr lang="en-US" sz="3400" dirty="0" smtClean="0">
              <a:solidFill>
                <a:srgbClr val="0307BD"/>
              </a:solidFill>
            </a:endParaRPr>
          </a:p>
          <a:p>
            <a:pPr lvl="2"/>
            <a:r>
              <a:rPr lang="en-US" sz="3400" dirty="0" smtClean="0">
                <a:solidFill>
                  <a:srgbClr val="0307BD"/>
                </a:solidFill>
              </a:rPr>
              <a:t>2014 </a:t>
            </a:r>
            <a:r>
              <a:rPr lang="en-US" sz="3400" dirty="0">
                <a:solidFill>
                  <a:srgbClr val="0307BD"/>
                </a:solidFill>
              </a:rPr>
              <a:t>Total Cost: </a:t>
            </a:r>
            <a:r>
              <a:rPr lang="en-US" sz="3400" dirty="0" smtClean="0">
                <a:solidFill>
                  <a:srgbClr val="0307BD"/>
                </a:solidFill>
              </a:rPr>
              <a:t>$4554.00</a:t>
            </a:r>
            <a:r>
              <a:rPr lang="en-US" sz="3400" dirty="0">
                <a:solidFill>
                  <a:srgbClr val="0307BD"/>
                </a:solidFill>
              </a:rPr>
              <a:t>;  </a:t>
            </a:r>
            <a:endParaRPr lang="en-US" sz="3400" dirty="0" smtClean="0">
              <a:solidFill>
                <a:srgbClr val="0307BD"/>
              </a:solidFill>
            </a:endParaRPr>
          </a:p>
          <a:p>
            <a:pPr lvl="2"/>
            <a:r>
              <a:rPr lang="en-US" sz="3400" dirty="0" smtClean="0">
                <a:solidFill>
                  <a:srgbClr val="0307BD"/>
                </a:solidFill>
              </a:rPr>
              <a:t>2015 </a:t>
            </a:r>
            <a:r>
              <a:rPr lang="en-US" sz="3400" dirty="0">
                <a:solidFill>
                  <a:srgbClr val="0307BD"/>
                </a:solidFill>
              </a:rPr>
              <a:t>Total Cost: </a:t>
            </a:r>
            <a:r>
              <a:rPr lang="en-US" sz="3400" dirty="0" smtClean="0">
                <a:solidFill>
                  <a:srgbClr val="0307BD"/>
                </a:solidFill>
              </a:rPr>
              <a:t>$6480.00</a:t>
            </a:r>
          </a:p>
          <a:p>
            <a:pPr lvl="2"/>
            <a:r>
              <a:rPr lang="en-US" sz="3400" dirty="0" smtClean="0">
                <a:solidFill>
                  <a:srgbClr val="0307BD"/>
                </a:solidFill>
              </a:rPr>
              <a:t>2016 Estimated Cost: $10,000.00 </a:t>
            </a:r>
            <a:endParaRPr lang="en-US" sz="3400" dirty="0">
              <a:solidFill>
                <a:srgbClr val="0307BD"/>
              </a:solidFill>
            </a:endParaRPr>
          </a:p>
          <a:p>
            <a:endParaRPr lang="en-US" sz="34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6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sz="1100" dirty="0" smtClean="0"/>
          </a:p>
          <a:p>
            <a:r>
              <a:rPr lang="en-US" dirty="0" smtClean="0">
                <a:solidFill>
                  <a:srgbClr val="023CBE"/>
                </a:solidFill>
              </a:rPr>
              <a:t>To Report Mosquito Related Problems or For Additional Information Regarding This Presentation Please Feel Free to Contact the City of Ennis Health Department at: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105 S. Preston Street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972-875-1234 or by Email at: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    healthdept@ennis-texas.com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7934F-8B55-4F85-9DD9-B0CA7BFB0AF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2" descr="Enn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28600"/>
            <a:ext cx="1851598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0" y="1610380"/>
            <a:ext cx="266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CITY OF </a:t>
            </a:r>
            <a:r>
              <a:rPr lang="en-US" sz="2800" b="1" dirty="0" smtClean="0"/>
              <a:t>ENNIS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533400" y="6248400"/>
            <a:ext cx="2514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rgbClr val="0307BD"/>
                </a:solidFill>
              </a:rPr>
              <a:t>CWMS 2016</a:t>
            </a:r>
            <a:endParaRPr lang="en-US" sz="1050" dirty="0">
              <a:solidFill>
                <a:srgbClr val="0307B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5735</TotalTime>
  <Words>1004</Words>
  <Application>Microsoft Office PowerPoint</Application>
  <PresentationFormat>On-screen Show (4:3)</PresentationFormat>
  <Paragraphs>467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DEPARTMENT OF HEALTH SERVICES</vt:lpstr>
      <vt:lpstr>Since May - Zika Virus In Texas –  August 23, 2016</vt:lpstr>
      <vt:lpstr>Before Zika – the West Nile Outbreak In  Ellis County October 31, 2012</vt:lpstr>
      <vt:lpstr>West Nile Virus Ennis  </vt:lpstr>
      <vt:lpstr>West Nile Virus Ennis  2012 to August 23, 2016</vt:lpstr>
      <vt:lpstr> WNV Disease Surveillance &amp; Abatement </vt:lpstr>
      <vt:lpstr>MOSQUITO CONTROL</vt:lpstr>
      <vt:lpstr>PowerPoint Presentation</vt:lpstr>
    </vt:vector>
  </TitlesOfParts>
  <Company>Rosewood Corporate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DEPARTMENT</dc:title>
  <dc:creator>Health Department</dc:creator>
  <cp:lastModifiedBy>Chauncy Williams</cp:lastModifiedBy>
  <cp:revision>266</cp:revision>
  <cp:lastPrinted>2016-08-18T14:17:46Z</cp:lastPrinted>
  <dcterms:created xsi:type="dcterms:W3CDTF">2012-10-05T18:13:29Z</dcterms:created>
  <dcterms:modified xsi:type="dcterms:W3CDTF">2016-09-12T21:48:05Z</dcterms:modified>
</cp:coreProperties>
</file>